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71" r:id="rId3"/>
    <p:sldId id="256" r:id="rId4"/>
    <p:sldId id="263" r:id="rId5"/>
    <p:sldId id="264" r:id="rId6"/>
    <p:sldId id="261" r:id="rId7"/>
    <p:sldId id="262" r:id="rId8"/>
    <p:sldId id="266" r:id="rId9"/>
    <p:sldId id="267" r:id="rId10"/>
    <p:sldId id="269" r:id="rId11"/>
    <p:sldId id="268" r:id="rId12"/>
    <p:sldId id="272" r:id="rId13"/>
    <p:sldId id="274" r:id="rId14"/>
    <p:sldId id="273" r:id="rId15"/>
    <p:sldId id="265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D2"/>
    <a:srgbClr val="FF0000"/>
    <a:srgbClr val="E8F0F3"/>
    <a:srgbClr val="F3F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DD609F-FE93-2651-AC8F-38E77F7B4763}" v="3" dt="2024-10-08T19:19:31.955"/>
    <p1510:client id="{41E445D8-1047-5DD5-B684-2560C592BFBF}" v="1" dt="2024-10-08T11:40:22.232"/>
    <p1510:client id="{7DD6A4B0-CA12-5B4A-CCA2-ED0DC14E1ED1}" v="795" dt="2024-10-07T21:21:50.295"/>
    <p1510:client id="{8EC30143-F635-EC1F-F90C-D87FCAAEE9DF}" v="433" dt="2024-10-09T08:55:26.261"/>
    <p1510:client id="{A271EE73-AEA5-6071-F1F5-8861AEA512D4}" v="956" dt="2024-10-07T10:37:38.657"/>
    <p1510:client id="{AC51ADF9-DC33-50F0-693C-B9342580545F}" v="860" dt="2024-10-08T17:16:09.147"/>
    <p1510:client id="{D1456CC1-278D-07C6-6ABA-7FB2919C9A9A}" v="50" dt="2024-10-09T08:14:56.1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E6F8D-6DC1-45BE-A9EE-2BC90C1AC724}" type="datetimeFigureOut"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E9550-7310-4319-8E48-1D6C525D843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14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08DC05-305F-594F-9F18-9CF1E4DB5A2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543D6B9-C04C-0640-9F0E-12EE3DC37A82}" type="datetime1">
              <a:rPr lang="fr-CH" smtClean="0"/>
              <a:t>09.10.2024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2F41A5-B12E-1843-83F7-B86B38C0CE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4D206A73-DDB0-2740-9475-00E48E475A1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004361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The question is: How can someone assess this connectivity? </a:t>
            </a:r>
          </a:p>
          <a:p>
            <a:r>
              <a:rPr lang="en-US">
                <a:ea typeface="Calibri"/>
                <a:cs typeface="Calibri"/>
              </a:rPr>
              <a:t>In this sense, it is paramount the </a:t>
            </a:r>
            <a:r>
              <a:rPr lang="en-US" err="1">
                <a:ea typeface="Calibri"/>
                <a:cs typeface="Calibri"/>
              </a:rPr>
              <a:t>Dahmkohler</a:t>
            </a:r>
            <a:r>
              <a:rPr lang="en-US">
                <a:ea typeface="Calibri"/>
                <a:cs typeface="Calibri"/>
              </a:rPr>
              <a:t> number, described by the ratio between.....</a:t>
            </a:r>
          </a:p>
          <a:p>
            <a:r>
              <a:rPr lang="en-US">
                <a:ea typeface="Calibri"/>
                <a:cs typeface="Calibri"/>
              </a:rPr>
              <a:t>Low Da 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/>
              <a:t>In fact, long residence times in transient storage zones actually necessitate a level of hydrologic disconnection from main channel flow (τ=1/α; where τ is residence time),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r>
              <a:rPr lang="en-US"/>
              <a:t>Researchers use techniques like </a:t>
            </a:r>
            <a:r>
              <a:rPr lang="en-US" b="1"/>
              <a:t>tracer injections</a:t>
            </a:r>
            <a:r>
              <a:rPr lang="en-US"/>
              <a:t>, </a:t>
            </a:r>
            <a:r>
              <a:rPr lang="en-US" b="1"/>
              <a:t>geophysical imaging</a:t>
            </a:r>
            <a:r>
              <a:rPr lang="en-US"/>
              <a:t>, and </a:t>
            </a:r>
            <a:r>
              <a:rPr lang="en-US" b="1"/>
              <a:t>temperature monitoring</a:t>
            </a:r>
            <a:r>
              <a:rPr lang="en-US"/>
              <a:t> to trace water flow between streams and groundwater.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E9550-7310-4319-8E48-1D6C525D843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40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The question is: How can someone assess this connectivity? </a:t>
            </a:r>
          </a:p>
          <a:p>
            <a:r>
              <a:rPr lang="en-US">
                <a:ea typeface="Calibri"/>
                <a:cs typeface="Calibri"/>
              </a:rPr>
              <a:t>In this sense, it is paramount the </a:t>
            </a:r>
            <a:r>
              <a:rPr lang="en-US" err="1">
                <a:ea typeface="Calibri"/>
                <a:cs typeface="Calibri"/>
              </a:rPr>
              <a:t>Dahmkohler</a:t>
            </a:r>
            <a:r>
              <a:rPr lang="en-US">
                <a:ea typeface="Calibri"/>
                <a:cs typeface="Calibri"/>
              </a:rPr>
              <a:t> number, described by the ratio between.....</a:t>
            </a:r>
          </a:p>
          <a:p>
            <a:r>
              <a:rPr lang="en-US">
                <a:ea typeface="Calibri"/>
                <a:cs typeface="Calibri"/>
              </a:rPr>
              <a:t>Low Da 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/>
              <a:t>In fact, long residence times in transient storage zones actually necessitate a level of hydrologic disconnection from main channel flow (τ=1/α; where τ is residence time),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r>
              <a:rPr lang="en-US"/>
              <a:t>Researchers use techniques like </a:t>
            </a:r>
            <a:r>
              <a:rPr lang="en-US" b="1"/>
              <a:t>tracer injections</a:t>
            </a:r>
            <a:r>
              <a:rPr lang="en-US"/>
              <a:t>, </a:t>
            </a:r>
            <a:r>
              <a:rPr lang="en-US" b="1"/>
              <a:t>geophysical imaging</a:t>
            </a:r>
            <a:r>
              <a:rPr lang="en-US"/>
              <a:t>, and </a:t>
            </a:r>
            <a:r>
              <a:rPr lang="en-US" b="1"/>
              <a:t>temperature monitoring</a:t>
            </a:r>
            <a:r>
              <a:rPr lang="en-US"/>
              <a:t> to trace water flow between streams and groundwater.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E9550-7310-4319-8E48-1D6C525D843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67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The question is: How can someone assess this connectivity? </a:t>
            </a:r>
          </a:p>
          <a:p>
            <a:r>
              <a:rPr lang="en-US">
                <a:ea typeface="Calibri"/>
                <a:cs typeface="Calibri"/>
              </a:rPr>
              <a:t>In this sense, it is paramount the </a:t>
            </a:r>
            <a:r>
              <a:rPr lang="en-US" err="1">
                <a:ea typeface="Calibri"/>
                <a:cs typeface="Calibri"/>
              </a:rPr>
              <a:t>Dahmkohler</a:t>
            </a:r>
            <a:r>
              <a:rPr lang="en-US">
                <a:ea typeface="Calibri"/>
                <a:cs typeface="Calibri"/>
              </a:rPr>
              <a:t> number, described by the ratio between.....</a:t>
            </a:r>
          </a:p>
          <a:p>
            <a:r>
              <a:rPr lang="en-US">
                <a:ea typeface="Calibri"/>
                <a:cs typeface="Calibri"/>
              </a:rPr>
              <a:t>Low Da 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/>
              <a:t>In fact, long residence times in transient storage zones actually necessitate a level of hydrologic disconnection from main channel flow (τ=1/α; where τ is residence time),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r>
              <a:rPr lang="en-US"/>
              <a:t>Researchers use techniques like </a:t>
            </a:r>
            <a:r>
              <a:rPr lang="en-US" b="1"/>
              <a:t>tracer injections</a:t>
            </a:r>
            <a:r>
              <a:rPr lang="en-US"/>
              <a:t>, </a:t>
            </a:r>
            <a:r>
              <a:rPr lang="en-US" b="1"/>
              <a:t>geophysical imaging</a:t>
            </a:r>
            <a:r>
              <a:rPr lang="en-US"/>
              <a:t>, and </a:t>
            </a:r>
            <a:r>
              <a:rPr lang="en-US" b="1"/>
              <a:t>temperature monitoring</a:t>
            </a:r>
            <a:r>
              <a:rPr lang="en-US"/>
              <a:t> to trace water flow between streams and groundwater.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E9550-7310-4319-8E48-1D6C525D843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74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The question is: How can someone assess this connectivity? </a:t>
            </a:r>
          </a:p>
          <a:p>
            <a:r>
              <a:rPr lang="en-US">
                <a:ea typeface="Calibri"/>
                <a:cs typeface="Calibri"/>
              </a:rPr>
              <a:t>In this sense, it is paramount the </a:t>
            </a:r>
            <a:r>
              <a:rPr lang="en-US" err="1">
                <a:ea typeface="Calibri"/>
                <a:cs typeface="Calibri"/>
              </a:rPr>
              <a:t>Dahmkohler</a:t>
            </a:r>
            <a:r>
              <a:rPr lang="en-US">
                <a:ea typeface="Calibri"/>
                <a:cs typeface="Calibri"/>
              </a:rPr>
              <a:t> number, described by the ratio between.....</a:t>
            </a:r>
          </a:p>
          <a:p>
            <a:r>
              <a:rPr lang="en-US">
                <a:ea typeface="Calibri"/>
                <a:cs typeface="Calibri"/>
              </a:rPr>
              <a:t>Low Da 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/>
              <a:t>In fact, long residence times in transient storage zones actually necessitate a level of hydrologic disconnection from main channel flow (τ=1/α; where τ is residence time),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r>
              <a:rPr lang="en-US"/>
              <a:t>Researchers use techniques like </a:t>
            </a:r>
            <a:r>
              <a:rPr lang="en-US" b="1"/>
              <a:t>tracer injections</a:t>
            </a:r>
            <a:r>
              <a:rPr lang="en-US"/>
              <a:t>, </a:t>
            </a:r>
            <a:r>
              <a:rPr lang="en-US" b="1"/>
              <a:t>geophysical imaging</a:t>
            </a:r>
            <a:r>
              <a:rPr lang="en-US"/>
              <a:t>, and </a:t>
            </a:r>
            <a:r>
              <a:rPr lang="en-US" b="1"/>
              <a:t>temperature monitoring</a:t>
            </a:r>
            <a:r>
              <a:rPr lang="en-US"/>
              <a:t> to trace water flow between streams and groundwater.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E9550-7310-4319-8E48-1D6C525D843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17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The question is: How can someone assess this connectivity? </a:t>
            </a:r>
          </a:p>
          <a:p>
            <a:r>
              <a:rPr lang="en-US">
                <a:ea typeface="Calibri"/>
                <a:cs typeface="Calibri"/>
              </a:rPr>
              <a:t>In this sense, it is paramount the </a:t>
            </a:r>
            <a:r>
              <a:rPr lang="en-US" err="1">
                <a:ea typeface="Calibri"/>
                <a:cs typeface="Calibri"/>
              </a:rPr>
              <a:t>Dahmkohler</a:t>
            </a:r>
            <a:r>
              <a:rPr lang="en-US">
                <a:ea typeface="Calibri"/>
                <a:cs typeface="Calibri"/>
              </a:rPr>
              <a:t> number, described by the ratio between.....</a:t>
            </a:r>
          </a:p>
          <a:p>
            <a:r>
              <a:rPr lang="en-US">
                <a:ea typeface="Calibri"/>
                <a:cs typeface="Calibri"/>
              </a:rPr>
              <a:t>Low Da 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/>
              <a:t>In fact, long residence times in transient storage zones actually necessitate a level of hydrologic disconnection from main channel flow (τ=1/α; where τ is residence time),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r>
              <a:rPr lang="en-US"/>
              <a:t>Researchers use techniques like </a:t>
            </a:r>
            <a:r>
              <a:rPr lang="en-US" b="1"/>
              <a:t>tracer injections</a:t>
            </a:r>
            <a:r>
              <a:rPr lang="en-US"/>
              <a:t>, </a:t>
            </a:r>
            <a:r>
              <a:rPr lang="en-US" b="1"/>
              <a:t>geophysical imaging</a:t>
            </a:r>
            <a:r>
              <a:rPr lang="en-US"/>
              <a:t>, and </a:t>
            </a:r>
            <a:r>
              <a:rPr lang="en-US" b="1"/>
              <a:t>temperature monitoring</a:t>
            </a:r>
            <a:r>
              <a:rPr lang="en-US"/>
              <a:t> to trace water flow between streams and groundwater.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E9550-7310-4319-8E48-1D6C525D843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58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E9550-7310-4319-8E48-1D6C525D843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6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ea typeface="Calibri"/>
                <a:cs typeface="Calibri"/>
              </a:rPr>
              <a:t>The first type of hydrological connectivity is </a:t>
            </a:r>
            <a:r>
              <a:rPr lang="en-US" b="1" err="1">
                <a:ea typeface="Calibri"/>
                <a:cs typeface="Calibri"/>
              </a:rPr>
              <a:t>is</a:t>
            </a:r>
            <a:r>
              <a:rPr lang="en-US" b="1">
                <a:ea typeface="Calibri"/>
                <a:cs typeface="Calibri"/>
              </a:rPr>
              <a:t> the stream-hillslope.</a:t>
            </a:r>
            <a:endParaRPr lang="en-US" b="1"/>
          </a:p>
          <a:p>
            <a:r>
              <a:rPr lang="en-US" b="1"/>
              <a:t>The Stream-hillslope connectivity</a:t>
            </a:r>
            <a:r>
              <a:rPr lang="en-US"/>
              <a:t> is the link between terrestrial and aquatic ecosystems, where water, sediment, and nutrients are transported from hillslopes to streams.</a:t>
            </a:r>
          </a:p>
          <a:p>
            <a:r>
              <a:rPr lang="en-US">
                <a:ea typeface="Calibri" panose="020F0502020204030204"/>
                <a:cs typeface="Calibri" panose="020F0502020204030204"/>
              </a:rPr>
              <a:t>It is unidirectional and variable to different conditions.</a:t>
            </a:r>
            <a:endParaRPr lang="en-US"/>
          </a:p>
          <a:p>
            <a:r>
              <a:rPr lang="en-US"/>
              <a:t>These connections are crucial for understanding how watersheds transport organic and inorganic materials. 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en-US"/>
              <a:t>It sets the initial biogeochemical template or spatiotemporal patterns of channel network nutrient loading and concentration.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The connectivity can thus be lateral, longitudinal or vertical in the channel after stream-hillslope.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E9550-7310-4319-8E48-1D6C525D843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11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ea typeface="Calibri"/>
                <a:cs typeface="Calibri"/>
              </a:rPr>
              <a:t>The first type of hydrological connectivity is </a:t>
            </a:r>
            <a:r>
              <a:rPr lang="en-US" b="1" err="1">
                <a:ea typeface="Calibri"/>
                <a:cs typeface="Calibri"/>
              </a:rPr>
              <a:t>is</a:t>
            </a:r>
            <a:r>
              <a:rPr lang="en-US" b="1">
                <a:ea typeface="Calibri"/>
                <a:cs typeface="Calibri"/>
              </a:rPr>
              <a:t> the stream-hillslope.</a:t>
            </a:r>
            <a:endParaRPr lang="en-US" b="1"/>
          </a:p>
          <a:p>
            <a:r>
              <a:rPr lang="en-US" b="1"/>
              <a:t>The Stream-hillslope connectivity</a:t>
            </a:r>
            <a:r>
              <a:rPr lang="en-US"/>
              <a:t> is the link between terrestrial and aquatic ecosystems, where water, sediment, and nutrients are transported from hillslopes to streams.</a:t>
            </a:r>
          </a:p>
          <a:p>
            <a:r>
              <a:rPr lang="en-US">
                <a:ea typeface="Calibri" panose="020F0502020204030204"/>
                <a:cs typeface="Calibri" panose="020F0502020204030204"/>
              </a:rPr>
              <a:t>It is unidirectional and variable to different conditions.</a:t>
            </a:r>
            <a:endParaRPr lang="en-US"/>
          </a:p>
          <a:p>
            <a:r>
              <a:rPr lang="en-US"/>
              <a:t>These connections are crucial for understanding how watersheds transport organic and inorganic materials. 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en-US"/>
              <a:t>It sets the initial biogeochemical template or spatiotemporal patterns of channel network nutrient loading and concentration.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The connectivity can thus be lateral, longitudinal or vertical in the channel after stream-hillslope.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E9550-7310-4319-8E48-1D6C525D843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28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It is important now to do some considerations about this connectivity during large events</a:t>
            </a:r>
            <a:endParaRPr lang="en-US"/>
          </a:p>
          <a:p>
            <a:endParaRPr lang="en-US"/>
          </a:p>
          <a:p>
            <a:r>
              <a:rPr lang="en-US"/>
              <a:t>In fact most precipitation inputs travel through and/or over the land surface before (if ever) reaching the channel network. That's why most of the water is old water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E9550-7310-4319-8E48-1D6C525D843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0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cs typeface="Calibri"/>
              </a:rPr>
              <a:t>To conclude, humans can have a huge impact on the </a:t>
            </a:r>
            <a:endParaRPr lang="en-US" b="1"/>
          </a:p>
          <a:p>
            <a:endParaRPr lang="en-US" b="1">
              <a:cs typeface="Calibri" panose="020F0502020204030204"/>
            </a:endParaRPr>
          </a:p>
          <a:p>
            <a:endParaRPr lang="en-US" b="1"/>
          </a:p>
          <a:p>
            <a:r>
              <a:rPr lang="en-US" b="1"/>
              <a:t>Irrigation networks, impervious urban surfaces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E9550-7310-4319-8E48-1D6C525D843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47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ea typeface="Calibri"/>
                <a:cs typeface="Calibri"/>
              </a:rPr>
              <a:t>The second type of hydrological connectivity is the stream-groundwater.</a:t>
            </a:r>
            <a:endParaRPr lang="en-US" b="1"/>
          </a:p>
          <a:p>
            <a:r>
              <a:rPr lang="en-US"/>
              <a:t>It attenuates downstream fluxes and increases watershed nutrient retention.</a:t>
            </a:r>
            <a:endParaRPr lang="en-US">
              <a:cs typeface="Calibri"/>
            </a:endParaRPr>
          </a:p>
          <a:p>
            <a:endParaRPr lang="en-US"/>
          </a:p>
          <a:p>
            <a:r>
              <a:rPr lang="en-US" b="1">
                <a:ea typeface="Calibri"/>
                <a:cs typeface="Calibri"/>
              </a:rPr>
              <a:t>It is crucial for...</a:t>
            </a:r>
            <a:endParaRPr lang="en-US" b="1"/>
          </a:p>
          <a:p>
            <a:endParaRPr lang="en-US" b="1">
              <a:ea typeface="Calibri"/>
              <a:cs typeface="Calibri"/>
            </a:endParaRPr>
          </a:p>
          <a:p>
            <a:r>
              <a:rPr lang="en-US"/>
              <a:t>The </a:t>
            </a:r>
            <a:r>
              <a:rPr lang="en-US" b="1"/>
              <a:t>hyporheic zone</a:t>
            </a:r>
            <a:r>
              <a:rPr lang="en-US"/>
              <a:t> is where surface water mixes with shallow groundwater in the porous sediments around streams. This zone is important for </a:t>
            </a:r>
            <a:r>
              <a:rPr lang="en-US" b="1"/>
              <a:t>nutrient retention and transformation</a:t>
            </a:r>
            <a:r>
              <a:rPr lang="en-US"/>
              <a:t>, particularly for carbon, nitrogen, and phosphorus.</a:t>
            </a:r>
            <a:endParaRPr lang="en-US">
              <a:cs typeface="Calibri"/>
            </a:endParaRPr>
          </a:p>
          <a:p>
            <a:r>
              <a:rPr lang="en-US"/>
              <a:t>·  </a:t>
            </a:r>
            <a:r>
              <a:rPr lang="en-US" b="1"/>
              <a:t>Hyporheic exchanges</a:t>
            </a:r>
            <a:r>
              <a:rPr lang="en-US"/>
              <a:t> occur at small scales (meters and minutes) and allow for </a:t>
            </a:r>
            <a:r>
              <a:rPr lang="en-US" b="1"/>
              <a:t>biogeochemical processes</a:t>
            </a:r>
            <a:r>
              <a:rPr lang="en-US"/>
              <a:t> like denitrification (in areas of upwelling groundwater) and nitrification (in areas of downwelling, oxygen-rich surface water). These exchanges create </a:t>
            </a:r>
            <a:r>
              <a:rPr lang="en-US" b="1"/>
              <a:t>biogeochemical hotspots</a:t>
            </a:r>
            <a:r>
              <a:rPr lang="en-US"/>
              <a:t> where nutrients are processed efficiently</a:t>
            </a:r>
            <a:endParaRPr lang="en-US">
              <a:cs typeface="Calibri"/>
            </a:endParaRPr>
          </a:p>
          <a:p>
            <a:endParaRPr lang="en-US" b="1">
              <a:ea typeface="Calibri"/>
              <a:cs typeface="Calibri"/>
            </a:endParaRPr>
          </a:p>
          <a:p>
            <a:r>
              <a:rPr lang="en-US" b="1">
                <a:ea typeface="Calibri"/>
                <a:cs typeface="Calibri"/>
              </a:rPr>
              <a:t>Within the stream-GW connectivity, there are two...</a:t>
            </a:r>
            <a:endParaRPr lang="en-US" b="1"/>
          </a:p>
          <a:p>
            <a:r>
              <a:rPr lang="en-US" b="1"/>
              <a:t>Depending on... the flow can be either downwelling or upwelling. Indeed, the stream-GW connectivity is a bidirectional connectivity. </a:t>
            </a:r>
            <a:endParaRPr lang="en-US"/>
          </a:p>
          <a:p>
            <a:r>
              <a:rPr lang="en-US" b="1">
                <a:ea typeface="Calibri"/>
                <a:cs typeface="Calibri"/>
              </a:rPr>
              <a:t>The downwelling brings oxygen....</a:t>
            </a:r>
          </a:p>
          <a:p>
            <a:r>
              <a:rPr lang="en-US" b="1">
                <a:ea typeface="Calibri"/>
                <a:cs typeface="Calibri"/>
              </a:rPr>
              <a:t>As you can see in the image on the right, the quantity of oxygen has a huge impact on the speciation of different substances.</a:t>
            </a:r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r>
              <a:rPr lang="en-US"/>
              <a:t>r across numerous dimensions and spatiotemporal scales.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E9550-7310-4319-8E48-1D6C525D843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88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The question is: How can someone assess this connectivity? </a:t>
            </a:r>
          </a:p>
          <a:p>
            <a:r>
              <a:rPr lang="en-US">
                <a:ea typeface="Calibri"/>
                <a:cs typeface="Calibri"/>
              </a:rPr>
              <a:t>In this sense, it is paramount the </a:t>
            </a:r>
            <a:r>
              <a:rPr lang="en-US" err="1">
                <a:ea typeface="Calibri"/>
                <a:cs typeface="Calibri"/>
              </a:rPr>
              <a:t>Dahmkohler</a:t>
            </a:r>
            <a:r>
              <a:rPr lang="en-US">
                <a:ea typeface="Calibri"/>
                <a:cs typeface="Calibri"/>
              </a:rPr>
              <a:t> number, described by the ratio between.....</a:t>
            </a:r>
          </a:p>
          <a:p>
            <a:r>
              <a:rPr lang="en-US">
                <a:ea typeface="Calibri"/>
                <a:cs typeface="Calibri"/>
              </a:rPr>
              <a:t>Low Da 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/>
              <a:t>In fact, long residence times in transient storage zones actually necessitate a level of hydrologic disconnection from main channel flow (τ=1/α; where τ is residence time),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r>
              <a:rPr lang="en-US"/>
              <a:t>Researchers use techniques like </a:t>
            </a:r>
            <a:r>
              <a:rPr lang="en-US" b="1"/>
              <a:t>tracer injections</a:t>
            </a:r>
            <a:r>
              <a:rPr lang="en-US"/>
              <a:t>, </a:t>
            </a:r>
            <a:r>
              <a:rPr lang="en-US" b="1"/>
              <a:t>geophysical imaging</a:t>
            </a:r>
            <a:r>
              <a:rPr lang="en-US"/>
              <a:t>, and </a:t>
            </a:r>
            <a:r>
              <a:rPr lang="en-US" b="1"/>
              <a:t>temperature monitoring</a:t>
            </a:r>
            <a:r>
              <a:rPr lang="en-US"/>
              <a:t> to trace water flow between streams and groundwater.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E9550-7310-4319-8E48-1D6C525D843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90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The question is: How can someone assess this connectivity? </a:t>
            </a:r>
          </a:p>
          <a:p>
            <a:r>
              <a:rPr lang="en-US">
                <a:ea typeface="Calibri"/>
                <a:cs typeface="Calibri"/>
              </a:rPr>
              <a:t>In this sense, it is paramount the </a:t>
            </a:r>
            <a:r>
              <a:rPr lang="en-US" err="1">
                <a:ea typeface="Calibri"/>
                <a:cs typeface="Calibri"/>
              </a:rPr>
              <a:t>Dahmkohler</a:t>
            </a:r>
            <a:r>
              <a:rPr lang="en-US">
                <a:ea typeface="Calibri"/>
                <a:cs typeface="Calibri"/>
              </a:rPr>
              <a:t> number, described by the ratio between.....</a:t>
            </a:r>
          </a:p>
          <a:p>
            <a:r>
              <a:rPr lang="en-US">
                <a:ea typeface="Calibri"/>
                <a:cs typeface="Calibri"/>
              </a:rPr>
              <a:t>Low Da 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/>
              <a:t>In fact, long residence times in transient storage zones actually necessitate a level of hydrologic disconnection from main channel flow (τ=1/α; where τ is residence time),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r>
              <a:rPr lang="en-US"/>
              <a:t>Researchers use techniques like </a:t>
            </a:r>
            <a:r>
              <a:rPr lang="en-US" b="1"/>
              <a:t>tracer injections</a:t>
            </a:r>
            <a:r>
              <a:rPr lang="en-US"/>
              <a:t>, </a:t>
            </a:r>
            <a:r>
              <a:rPr lang="en-US" b="1"/>
              <a:t>geophysical imaging</a:t>
            </a:r>
            <a:r>
              <a:rPr lang="en-US"/>
              <a:t>, and </a:t>
            </a:r>
            <a:r>
              <a:rPr lang="en-US" b="1"/>
              <a:t>temperature monitoring</a:t>
            </a:r>
            <a:r>
              <a:rPr lang="en-US"/>
              <a:t> to trace water flow between streams and groundwater.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E9550-7310-4319-8E48-1D6C525D843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71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The question is: How can someone assess this connectivity? </a:t>
            </a:r>
          </a:p>
          <a:p>
            <a:r>
              <a:rPr lang="en-US">
                <a:ea typeface="Calibri"/>
                <a:cs typeface="Calibri"/>
              </a:rPr>
              <a:t>In this sense, it is paramount the </a:t>
            </a:r>
            <a:r>
              <a:rPr lang="en-US" err="1">
                <a:ea typeface="Calibri"/>
                <a:cs typeface="Calibri"/>
              </a:rPr>
              <a:t>Dahmkohler</a:t>
            </a:r>
            <a:r>
              <a:rPr lang="en-US">
                <a:ea typeface="Calibri"/>
                <a:cs typeface="Calibri"/>
              </a:rPr>
              <a:t> number, described by the ratio between.....</a:t>
            </a:r>
          </a:p>
          <a:p>
            <a:r>
              <a:rPr lang="en-US">
                <a:ea typeface="Calibri"/>
                <a:cs typeface="Calibri"/>
              </a:rPr>
              <a:t>Low Da 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/>
              <a:t>In fact, long residence times in transient storage zones actually necessitate a level of hydrologic disconnection from main channel flow (τ=1/α; where τ is residence time),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r>
              <a:rPr lang="en-US"/>
              <a:t>Researchers use techniques like </a:t>
            </a:r>
            <a:r>
              <a:rPr lang="en-US" b="1"/>
              <a:t>tracer injections</a:t>
            </a:r>
            <a:r>
              <a:rPr lang="en-US"/>
              <a:t>, </a:t>
            </a:r>
            <a:r>
              <a:rPr lang="en-US" b="1"/>
              <a:t>geophysical imaging</a:t>
            </a:r>
            <a:r>
              <a:rPr lang="en-US"/>
              <a:t>, and </a:t>
            </a:r>
            <a:r>
              <a:rPr lang="en-US" b="1"/>
              <a:t>temperature monitoring</a:t>
            </a:r>
            <a:r>
              <a:rPr lang="en-US"/>
              <a:t> to trace water flow between streams and groundwater.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E9550-7310-4319-8E48-1D6C525D843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18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EPF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75885" y="0"/>
            <a:ext cx="10416116" cy="6597651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40752" y="1048714"/>
            <a:ext cx="3651249" cy="3117849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2351" y="4166563"/>
            <a:ext cx="2438400" cy="2091267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97" y="107045"/>
            <a:ext cx="1567068" cy="678207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34400" y="6244168"/>
            <a:ext cx="2438400" cy="613833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467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5041849-939B-E04F-AABC-A900B2B4E3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701" y="6105691"/>
            <a:ext cx="748724" cy="4898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2865CD0-FD83-AF44-9C32-763AAD652C05}"/>
              </a:ext>
            </a:extLst>
          </p:cNvPr>
          <p:cNvSpPr/>
          <p:nvPr userDrawn="1"/>
        </p:nvSpPr>
        <p:spPr>
          <a:xfrm rot="16200000">
            <a:off x="119573" y="6121903"/>
            <a:ext cx="60959" cy="797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04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68" userDrawn="1">
          <p15:clr>
            <a:srgbClr val="FBAE40"/>
          </p15:clr>
        </p15:guide>
        <p15:guide id="5" orient="horz" pos="164" userDrawn="1">
          <p15:clr>
            <a:srgbClr val="FBAE40"/>
          </p15:clr>
        </p15:guide>
        <p15:guide id="6" orient="horz" pos="4156" userDrawn="1">
          <p15:clr>
            <a:srgbClr val="FBAE40"/>
          </p15:clr>
        </p15:guide>
        <p15:guide id="7" pos="111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5440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1" y="2084917"/>
            <a:ext cx="6108700" cy="451569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0"/>
            <a:ext cx="4193117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229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science.org/doi/full/10.1126/science.1259855" TargetMode="External"/><Relationship Id="rId4" Type="http://schemas.openxmlformats.org/officeDocument/2006/relationships/hyperlink" Target="https://doi.org/10.1016/j.geomorph.2016.09.030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pic>
        <p:nvPicPr>
          <p:cNvPr id="45" name="Immagine 44" descr="Immagine che contiene aria aperta, cielo, albero, neve&#10;&#10;Descrizione generata automaticamente">
            <a:extLst>
              <a:ext uri="{FF2B5EF4-FFF2-40B4-BE49-F238E27FC236}">
                <a16:creationId xmlns:a16="http://schemas.microsoft.com/office/drawing/2014/main" id="{E0C363F3-34E0-1C8C-392A-FDAC02099C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932" b="4698"/>
          <a:stretch/>
        </p:blipFill>
        <p:spPr>
          <a:xfrm>
            <a:off x="3190413" y="9"/>
            <a:ext cx="9001587" cy="6398703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6AF2DA65-CF00-774A-9D7C-EEFA627B2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900" y="2131749"/>
            <a:ext cx="3973385" cy="2585563"/>
          </a:xfrm>
          <a:noFill/>
        </p:spPr>
        <p:txBody>
          <a:bodyPr vert="horz" lIns="91440" tIns="45720" rIns="91440" bIns="45720" rtlCol="0" anchor="b" anchorCtr="0">
            <a:normAutofit fontScale="90000"/>
          </a:bodyPr>
          <a:lstStyle>
            <a:defPPr>
              <a:defRPr lang="fr-FR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900" b="1" i="1">
                <a:latin typeface="+mj-lt"/>
                <a:ea typeface="+mj-ea"/>
                <a:cs typeface="+mj-cs"/>
              </a:rPr>
              <a:t>"Hydrologic connectivity as a framework for understanding</a:t>
            </a:r>
          </a:p>
          <a:p>
            <a:pPr defTabSz="914400"/>
            <a:r>
              <a:rPr lang="en-US" sz="2900" b="1" i="1">
                <a:latin typeface="+mj-lt"/>
                <a:ea typeface="+mj-ea"/>
                <a:cs typeface="+mj-cs"/>
              </a:rPr>
              <a:t>biogeochemical flux through watersheds and along fluvial networks"</a:t>
            </a:r>
          </a:p>
        </p:txBody>
      </p:sp>
      <p:sp>
        <p:nvSpPr>
          <p:cNvPr id="10" name="Sous-titre 9">
            <a:extLst>
              <a:ext uri="{FF2B5EF4-FFF2-40B4-BE49-F238E27FC236}">
                <a16:creationId xmlns:a16="http://schemas.microsoft.com/office/drawing/2014/main" id="{2F4A7CFE-65FA-E249-9125-D938BCA44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2859" y="6403753"/>
            <a:ext cx="4307412" cy="451924"/>
          </a:xfrm>
          <a:noFill/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fr-FR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lnSpc>
                <a:spcPct val="100000"/>
              </a:lnSpc>
              <a:spcBef>
                <a:spcPts val="0"/>
              </a:spcBef>
            </a:pPr>
            <a:r>
              <a:rPr lang="en-US" sz="1200" b="1">
                <a:cs typeface="Segoe UI"/>
              </a:rPr>
              <a:t>Group 1</a:t>
            </a:r>
            <a:endParaRPr lang="it-IT"/>
          </a:p>
          <a:p>
            <a:pPr algn="r" defTabSz="914400">
              <a:lnSpc>
                <a:spcPct val="100000"/>
              </a:lnSpc>
              <a:spcBef>
                <a:spcPts val="0"/>
              </a:spcBef>
            </a:pPr>
            <a:r>
              <a:rPr lang="en-US" sz="1200">
                <a:cs typeface="Segoe UI"/>
              </a:rPr>
              <a:t>Arianna Bertolo, Margaux Magali Cochard, Luca Raviglione</a:t>
            </a:r>
          </a:p>
        </p:txBody>
      </p:sp>
      <p:pic>
        <p:nvPicPr>
          <p:cNvPr id="47" name="Picture 3" descr="A red and black logo&#10;&#10;Description automatically generated">
            <a:extLst>
              <a:ext uri="{FF2B5EF4-FFF2-40B4-BE49-F238E27FC236}">
                <a16:creationId xmlns:a16="http://schemas.microsoft.com/office/drawing/2014/main" id="{4A5B9BAB-D017-19CD-1C38-3E48DC61D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43" y="1047"/>
            <a:ext cx="1508606" cy="63911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C06508A-C9FA-196C-7A90-41D5F2FC0633}"/>
              </a:ext>
            </a:extLst>
          </p:cNvPr>
          <p:cNvSpPr txBox="1"/>
          <p:nvPr/>
        </p:nvSpPr>
        <p:spPr>
          <a:xfrm>
            <a:off x="-4175" y="6394537"/>
            <a:ext cx="682459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>
                <a:cs typeface="Segoe UI"/>
              </a:rPr>
              <a:t>Global change ecology and fluvial  ecosystem</a:t>
            </a:r>
            <a:endParaRPr lang="it-IT"/>
          </a:p>
          <a:p>
            <a:r>
              <a:rPr lang="en-US" sz="1200">
                <a:cs typeface="Segoe UI"/>
              </a:rPr>
              <a:t>A.Y. 2024/2025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71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and black logo&#10;&#10;Description automatically generated">
            <a:extLst>
              <a:ext uri="{FF2B5EF4-FFF2-40B4-BE49-F238E27FC236}">
                <a16:creationId xmlns:a16="http://schemas.microsoft.com/office/drawing/2014/main" id="{EA844732-A2C0-5322-83F6-744865578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3" y="1047"/>
            <a:ext cx="1508606" cy="6391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768C29-7485-7CF1-C9B8-A497F3F02EFB}"/>
              </a:ext>
            </a:extLst>
          </p:cNvPr>
          <p:cNvSpPr txBox="1"/>
          <p:nvPr/>
        </p:nvSpPr>
        <p:spPr>
          <a:xfrm>
            <a:off x="750710" y="637821"/>
            <a:ext cx="1016798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4. Longitudinal connectivity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B684ED7-7613-08C5-B8D6-765A214F8CA0}"/>
              </a:ext>
            </a:extLst>
          </p:cNvPr>
          <p:cNvSpPr txBox="1"/>
          <p:nvPr/>
        </p:nvSpPr>
        <p:spPr>
          <a:xfrm>
            <a:off x="559754" y="3233723"/>
            <a:ext cx="304619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b="1" u="sng" err="1">
                <a:solidFill>
                  <a:schemeClr val="accent3"/>
                </a:solidFill>
              </a:rPr>
              <a:t>Nutrient</a:t>
            </a:r>
            <a:r>
              <a:rPr lang="fr-FR" sz="2000" b="1" u="sng">
                <a:solidFill>
                  <a:schemeClr val="accent3"/>
                </a:solidFill>
              </a:rPr>
              <a:t> </a:t>
            </a:r>
            <a:r>
              <a:rPr lang="fr-FR" sz="2000" b="1" u="sng" err="1">
                <a:solidFill>
                  <a:schemeClr val="accent3"/>
                </a:solidFill>
              </a:rPr>
              <a:t>spiraling</a:t>
            </a:r>
            <a:r>
              <a:rPr lang="fr-FR" sz="2000" b="1" u="sng">
                <a:solidFill>
                  <a:schemeClr val="accent3"/>
                </a:solidFill>
              </a:rPr>
              <a:t> </a:t>
            </a:r>
            <a:r>
              <a:rPr lang="fr-FR" sz="2000" b="1" u="sng" err="1">
                <a:solidFill>
                  <a:schemeClr val="accent3"/>
                </a:solidFill>
              </a:rPr>
              <a:t>theory</a:t>
            </a:r>
            <a:endParaRPr lang="fr-FR" sz="2000" b="1" u="sng">
              <a:solidFill>
                <a:schemeClr val="accent3"/>
              </a:solidFill>
            </a:endParaRPr>
          </a:p>
        </p:txBody>
      </p:sp>
      <p:pic>
        <p:nvPicPr>
          <p:cNvPr id="7" name="Image 6" descr="Une image contenant texte, diagramme, capture d’écran, Police&#10;&#10;Description générée automatiquement">
            <a:extLst>
              <a:ext uri="{FF2B5EF4-FFF2-40B4-BE49-F238E27FC236}">
                <a16:creationId xmlns:a16="http://schemas.microsoft.com/office/drawing/2014/main" id="{627B4F87-C3CB-E128-D33F-97568EC08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5102" y="1162210"/>
            <a:ext cx="7016373" cy="5076019"/>
          </a:xfrm>
          <a:prstGeom prst="rect">
            <a:avLst/>
          </a:prstGeom>
        </p:spPr>
      </p:pic>
      <p:sp>
        <p:nvSpPr>
          <p:cNvPr id="2" name="ZoneTexte 4">
            <a:extLst>
              <a:ext uri="{FF2B5EF4-FFF2-40B4-BE49-F238E27FC236}">
                <a16:creationId xmlns:a16="http://schemas.microsoft.com/office/drawing/2014/main" id="{E2A99F27-2C6E-D3F0-8683-D3A381A94AFA}"/>
              </a:ext>
            </a:extLst>
          </p:cNvPr>
          <p:cNvSpPr txBox="1"/>
          <p:nvPr/>
        </p:nvSpPr>
        <p:spPr>
          <a:xfrm>
            <a:off x="1172136" y="5340723"/>
            <a:ext cx="2743200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the system becomes </a:t>
            </a:r>
            <a:r>
              <a:rPr lang="en-US" i="1"/>
              <a:t>leaky</a:t>
            </a:r>
            <a:r>
              <a:rPr lang="en-US"/>
              <a:t> with respect to Nitrogen</a:t>
            </a:r>
          </a:p>
        </p:txBody>
      </p:sp>
      <p:sp>
        <p:nvSpPr>
          <p:cNvPr id="3" name="Arrow: Right 28">
            <a:extLst>
              <a:ext uri="{FF2B5EF4-FFF2-40B4-BE49-F238E27FC236}">
                <a16:creationId xmlns:a16="http://schemas.microsoft.com/office/drawing/2014/main" id="{6304BFDC-1C44-66F6-83DF-A332D6ABDE97}"/>
              </a:ext>
            </a:extLst>
          </p:cNvPr>
          <p:cNvSpPr/>
          <p:nvPr/>
        </p:nvSpPr>
        <p:spPr>
          <a:xfrm rot="10500000">
            <a:off x="3426682" y="5573772"/>
            <a:ext cx="960244" cy="1796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2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Lake Drawing - How To Draw A Lake Step By Step">
            <a:extLst>
              <a:ext uri="{FF2B5EF4-FFF2-40B4-BE49-F238E27FC236}">
                <a16:creationId xmlns:a16="http://schemas.microsoft.com/office/drawing/2014/main" id="{4ADD0C8B-C961-4EAE-5FD3-09E59C9CFD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8042" r="-1163" b="22639"/>
          <a:stretch/>
        </p:blipFill>
        <p:spPr>
          <a:xfrm>
            <a:off x="9666194" y="-10063"/>
            <a:ext cx="2525717" cy="1711719"/>
          </a:xfrm>
          <a:prstGeom prst="rect">
            <a:avLst/>
          </a:prstGeom>
        </p:spPr>
      </p:pic>
      <p:pic>
        <p:nvPicPr>
          <p:cNvPr id="4" name="Picture 3" descr="A red and black logo&#10;&#10;Description automatically generated">
            <a:extLst>
              <a:ext uri="{FF2B5EF4-FFF2-40B4-BE49-F238E27FC236}">
                <a16:creationId xmlns:a16="http://schemas.microsoft.com/office/drawing/2014/main" id="{EA844732-A2C0-5322-83F6-744865578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43" y="1047"/>
            <a:ext cx="1508606" cy="6391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768C29-7485-7CF1-C9B8-A497F3F02EFB}"/>
              </a:ext>
            </a:extLst>
          </p:cNvPr>
          <p:cNvSpPr txBox="1"/>
          <p:nvPr/>
        </p:nvSpPr>
        <p:spPr>
          <a:xfrm>
            <a:off x="750710" y="637821"/>
            <a:ext cx="1016798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5. Stream-lake connectivity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8FD5B2DB-F869-422F-F946-5696A58F4745}"/>
              </a:ext>
            </a:extLst>
          </p:cNvPr>
          <p:cNvSpPr txBox="1"/>
          <p:nvPr/>
        </p:nvSpPr>
        <p:spPr>
          <a:xfrm>
            <a:off x="1510795" y="1575342"/>
            <a:ext cx="529814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Nutrient and organic transfer:</a:t>
            </a:r>
          </a:p>
          <a:p>
            <a:pPr marL="285750" indent="-285750">
              <a:buFont typeface="Arial"/>
              <a:buChar char="•"/>
            </a:pPr>
            <a:r>
              <a:rPr lang="en-US" b="1"/>
              <a:t>Velocities are lower</a:t>
            </a:r>
          </a:p>
          <a:p>
            <a:pPr marL="285750" indent="-285750">
              <a:buFont typeface="Arial"/>
              <a:buChar char="•"/>
            </a:pPr>
            <a:r>
              <a:rPr lang="en-US" b="1"/>
              <a:t>Residence time are increasing</a:t>
            </a:r>
          </a:p>
          <a:p>
            <a:pPr marL="285750" indent="-285750">
              <a:buFont typeface="Arial"/>
              <a:buChar char="•"/>
            </a:pPr>
            <a:r>
              <a:rPr lang="en-US" b="1"/>
              <a:t>Particulate material settling is greater (sediment)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A0331A3-C419-13F8-0A77-14EBD787BC28}"/>
              </a:ext>
            </a:extLst>
          </p:cNvPr>
          <p:cNvSpPr txBox="1"/>
          <p:nvPr/>
        </p:nvSpPr>
        <p:spPr>
          <a:xfrm>
            <a:off x="7762169" y="2694234"/>
            <a:ext cx="356183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err="1">
                <a:solidFill>
                  <a:schemeClr val="accent3"/>
                </a:solidFill>
                <a:latin typeface="Aharoni"/>
                <a:cs typeface="Aharoni"/>
              </a:rPr>
              <a:t>Biochemical</a:t>
            </a:r>
            <a:r>
              <a:rPr lang="fr-FR" sz="2400" b="1">
                <a:solidFill>
                  <a:schemeClr val="accent3"/>
                </a:solidFill>
                <a:latin typeface="Aharoni"/>
                <a:cs typeface="Aharoni"/>
              </a:rPr>
              <a:t> </a:t>
            </a:r>
            <a:r>
              <a:rPr lang="fr-FR" sz="2400" b="1" err="1">
                <a:solidFill>
                  <a:schemeClr val="accent3"/>
                </a:solidFill>
                <a:latin typeface="Aharoni"/>
                <a:cs typeface="Aharoni"/>
              </a:rPr>
              <a:t>hot-spots</a:t>
            </a:r>
            <a:endParaRPr lang="fr-FR" sz="2400" b="1">
              <a:solidFill>
                <a:schemeClr val="accent3"/>
              </a:solidFill>
              <a:latin typeface="Aharoni"/>
              <a:cs typeface="Aharoni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6BB5CF0-9DF6-948D-552C-67CD691C9C4F}"/>
              </a:ext>
            </a:extLst>
          </p:cNvPr>
          <p:cNvSpPr txBox="1"/>
          <p:nvPr/>
        </p:nvSpPr>
        <p:spPr>
          <a:xfrm>
            <a:off x="1360888" y="3662639"/>
            <a:ext cx="571237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err="1"/>
              <a:t>Enhance</a:t>
            </a:r>
            <a:r>
              <a:rPr lang="fr-FR"/>
              <a:t> </a:t>
            </a:r>
            <a:r>
              <a:rPr lang="fr-FR" err="1"/>
              <a:t>retention</a:t>
            </a:r>
            <a:r>
              <a:rPr lang="fr-FR"/>
              <a:t> of N, total P (TP), total </a:t>
            </a:r>
            <a:r>
              <a:rPr lang="fr-FR" err="1"/>
              <a:t>suspended</a:t>
            </a:r>
            <a:r>
              <a:rPr lang="fr-FR"/>
              <a:t> </a:t>
            </a:r>
            <a:r>
              <a:rPr lang="fr-FR" err="1"/>
              <a:t>sediments</a:t>
            </a:r>
            <a:r>
              <a:rPr lang="fr-FR"/>
              <a:t> (TSS).</a:t>
            </a:r>
          </a:p>
          <a:p>
            <a:r>
              <a:rPr lang="fr-FR" err="1"/>
              <a:t>Decrease</a:t>
            </a:r>
            <a:r>
              <a:rPr lang="fr-FR"/>
              <a:t> </a:t>
            </a:r>
            <a:r>
              <a:rPr lang="fr-FR" err="1"/>
              <a:t>annual</a:t>
            </a:r>
            <a:r>
              <a:rPr lang="fr-FR"/>
              <a:t> </a:t>
            </a:r>
            <a:r>
              <a:rPr lang="fr-FR" err="1"/>
              <a:t>variability</a:t>
            </a:r>
            <a:r>
              <a:rPr lang="fr-FR"/>
              <a:t> of TSS, TP and DOC export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029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and black logo&#10;&#10;Description automatically generated">
            <a:extLst>
              <a:ext uri="{FF2B5EF4-FFF2-40B4-BE49-F238E27FC236}">
                <a16:creationId xmlns:a16="http://schemas.microsoft.com/office/drawing/2014/main" id="{EA844732-A2C0-5322-83F6-744865578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3" y="1047"/>
            <a:ext cx="1508606" cy="639110"/>
          </a:xfrm>
          <a:prstGeom prst="rect">
            <a:avLst/>
          </a:prstGeom>
        </p:spPr>
      </p:pic>
      <p:pic>
        <p:nvPicPr>
          <p:cNvPr id="8" name="Immagine 7" descr="Wasser Bachlauf Fluss · Kostenlose Vektorgrafik auf Pixabay">
            <a:extLst>
              <a:ext uri="{FF2B5EF4-FFF2-40B4-BE49-F238E27FC236}">
                <a16:creationId xmlns:a16="http://schemas.microsoft.com/office/drawing/2014/main" id="{F4CE9956-CB24-7B94-8DE4-311E96EE8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397" y="1952707"/>
            <a:ext cx="4519809" cy="2835319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212E0B5D-185E-3653-8FE7-E3FBB4A7E457}"/>
              </a:ext>
            </a:extLst>
          </p:cNvPr>
          <p:cNvSpPr txBox="1"/>
          <p:nvPr/>
        </p:nvSpPr>
        <p:spPr>
          <a:xfrm>
            <a:off x="750710" y="637821"/>
            <a:ext cx="1016798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Interactions across dimensions and scales of connectivity</a:t>
            </a:r>
          </a:p>
        </p:txBody>
      </p:sp>
      <p:cxnSp>
        <p:nvCxnSpPr>
          <p:cNvPr id="11" name="Connettore curvo 10">
            <a:extLst>
              <a:ext uri="{FF2B5EF4-FFF2-40B4-BE49-F238E27FC236}">
                <a16:creationId xmlns:a16="http://schemas.microsoft.com/office/drawing/2014/main" id="{D665F51A-EE13-C580-0E4E-A642AECDE09F}"/>
              </a:ext>
            </a:extLst>
          </p:cNvPr>
          <p:cNvCxnSpPr/>
          <p:nvPr/>
        </p:nvCxnSpPr>
        <p:spPr>
          <a:xfrm flipH="1">
            <a:off x="1994347" y="3430008"/>
            <a:ext cx="724423" cy="538620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0D293DC5-21D4-3A81-E9F7-EE9CCADEBBCF}"/>
              </a:ext>
            </a:extLst>
          </p:cNvPr>
          <p:cNvCxnSpPr/>
          <p:nvPr/>
        </p:nvCxnSpPr>
        <p:spPr>
          <a:xfrm flipH="1">
            <a:off x="3898045" y="1868028"/>
            <a:ext cx="1048011" cy="1315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6CC83CF-6371-6ABA-ED33-4B5BDB0EA8D5}"/>
              </a:ext>
            </a:extLst>
          </p:cNvPr>
          <p:cNvSpPr txBox="1"/>
          <p:nvPr/>
        </p:nvSpPr>
        <p:spPr>
          <a:xfrm>
            <a:off x="4952424" y="1364018"/>
            <a:ext cx="250554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Water from hillslope regions as link between terrestrial and aquatic environment</a:t>
            </a:r>
            <a:endParaRPr lang="it-IT"/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1420692D-E901-CABA-E49A-C2ABAFB3C1C1}"/>
              </a:ext>
            </a:extLst>
          </p:cNvPr>
          <p:cNvCxnSpPr/>
          <p:nvPr/>
        </p:nvCxnSpPr>
        <p:spPr>
          <a:xfrm>
            <a:off x="3683669" y="2463667"/>
            <a:ext cx="830892" cy="1732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8EB2622-5B77-B08A-A2BA-EF253B94D566}"/>
              </a:ext>
            </a:extLst>
          </p:cNvPr>
          <p:cNvSpPr txBox="1"/>
          <p:nvPr/>
        </p:nvSpPr>
        <p:spPr>
          <a:xfrm>
            <a:off x="3879435" y="2259727"/>
            <a:ext cx="221111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Longitudinal connection</a:t>
            </a:r>
            <a:endParaRPr lang="it-IT" b="1"/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1F9BE9A3-F201-B13C-9C83-F2EFFF4C4003}"/>
              </a:ext>
            </a:extLst>
          </p:cNvPr>
          <p:cNvCxnSpPr/>
          <p:nvPr/>
        </p:nvCxnSpPr>
        <p:spPr>
          <a:xfrm flipH="1">
            <a:off x="5722149" y="4788158"/>
            <a:ext cx="4174" cy="6430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65A3993-13C7-9A0C-6B9E-C3D19F6A18DD}"/>
              </a:ext>
            </a:extLst>
          </p:cNvPr>
          <p:cNvSpPr txBox="1"/>
          <p:nvPr/>
        </p:nvSpPr>
        <p:spPr>
          <a:xfrm>
            <a:off x="5781388" y="4858879"/>
            <a:ext cx="333818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Hyporheic zone </a:t>
            </a:r>
            <a:r>
              <a:rPr lang="en-US" sz="1400"/>
              <a:t>as interactions between streams and shallow subsurface flow </a:t>
            </a:r>
          </a:p>
        </p:txBody>
      </p:sp>
      <p:sp>
        <p:nvSpPr>
          <p:cNvPr id="21" name="Parentesi graffa chiusa 20">
            <a:extLst>
              <a:ext uri="{FF2B5EF4-FFF2-40B4-BE49-F238E27FC236}">
                <a16:creationId xmlns:a16="http://schemas.microsoft.com/office/drawing/2014/main" id="{A4810F74-B2BE-2747-0C14-13876801E86B}"/>
              </a:ext>
            </a:extLst>
          </p:cNvPr>
          <p:cNvSpPr/>
          <p:nvPr/>
        </p:nvSpPr>
        <p:spPr>
          <a:xfrm>
            <a:off x="9119750" y="4710667"/>
            <a:ext cx="224193" cy="85946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066D3C0-2687-89AF-9D17-50F4977D5B7E}"/>
              </a:ext>
            </a:extLst>
          </p:cNvPr>
          <p:cNvSpPr txBox="1"/>
          <p:nvPr/>
        </p:nvSpPr>
        <p:spPr>
          <a:xfrm>
            <a:off x="9340019" y="4712601"/>
            <a:ext cx="2559118" cy="8618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1440" indent="-91440">
              <a:buFont typeface="Arial"/>
              <a:buChar char="•"/>
            </a:pPr>
            <a:r>
              <a:rPr lang="en-US" sz="1200"/>
              <a:t>Smaller scale</a:t>
            </a:r>
            <a:endParaRPr lang="it-IT" sz="1200"/>
          </a:p>
          <a:p>
            <a:pPr marL="91440" indent="-91440">
              <a:buFont typeface="Arial"/>
              <a:buChar char="•"/>
            </a:pPr>
            <a:r>
              <a:rPr lang="en-US" sz="1200">
                <a:ea typeface="+mn-lt"/>
                <a:cs typeface="+mn-lt"/>
              </a:rPr>
              <a:t>Influence biogeochemical processes and nutrient retention</a:t>
            </a:r>
          </a:p>
          <a:p>
            <a:pPr marL="91440" indent="-91440">
              <a:buFont typeface="Arial"/>
              <a:buChar char="•"/>
            </a:pPr>
            <a:r>
              <a:rPr lang="en-US" sz="1200">
                <a:ea typeface="+mn-lt"/>
                <a:cs typeface="+mn-lt"/>
              </a:rPr>
              <a:t>Provide habitat</a:t>
            </a:r>
            <a:endParaRPr lang="en-US" sz="120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37DE516-C5AA-7253-7D61-E4E874DC0B28}"/>
              </a:ext>
            </a:extLst>
          </p:cNvPr>
          <p:cNvSpPr txBox="1"/>
          <p:nvPr/>
        </p:nvSpPr>
        <p:spPr>
          <a:xfrm>
            <a:off x="624836" y="4048517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ea typeface="+mn-lt"/>
                <a:cs typeface="+mn-lt"/>
              </a:rPr>
              <a:t>River-floodplain connectivity</a:t>
            </a:r>
            <a:r>
              <a:rPr lang="en-US" sz="1400">
                <a:ea typeface="+mn-lt"/>
                <a:cs typeface="+mn-lt"/>
              </a:rPr>
              <a:t> </a:t>
            </a:r>
            <a:endParaRPr lang="en-US" sz="140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AB5F3E35-BF47-3B29-1156-526E80F820C7}"/>
              </a:ext>
            </a:extLst>
          </p:cNvPr>
          <p:cNvSpPr txBox="1"/>
          <p:nvPr/>
        </p:nvSpPr>
        <p:spPr>
          <a:xfrm>
            <a:off x="1676402" y="5945686"/>
            <a:ext cx="8839200" cy="6309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700"/>
              <a:t>Stream-hillslope    prevalent during wet periods</a:t>
            </a:r>
            <a:endParaRPr lang="it-IT" sz="1700"/>
          </a:p>
          <a:p>
            <a:pPr algn="ctr"/>
            <a:r>
              <a:rPr lang="en-US" sz="1700"/>
              <a:t>Hyporheic, stream-GW, and river-floodplain    prevalent during dry periods</a:t>
            </a:r>
            <a:endParaRPr lang="en-US"/>
          </a:p>
        </p:txBody>
      </p:sp>
      <p:pic>
        <p:nvPicPr>
          <p:cNvPr id="25" name="Elemento grafico 24" descr="Freccia a destra con riempimento a tinta unita">
            <a:extLst>
              <a:ext uri="{FF2B5EF4-FFF2-40B4-BE49-F238E27FC236}">
                <a16:creationId xmlns:a16="http://schemas.microsoft.com/office/drawing/2014/main" id="{6BBA2781-CC0E-F8AB-E8CC-A05611FFA6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35473" y="5943250"/>
            <a:ext cx="444029" cy="419548"/>
          </a:xfrm>
          <a:prstGeom prst="rect">
            <a:avLst/>
          </a:prstGeom>
        </p:spPr>
      </p:pic>
      <p:pic>
        <p:nvPicPr>
          <p:cNvPr id="26" name="Elemento grafico 25" descr="Freccia a destra con riempimento a tinta unita">
            <a:extLst>
              <a:ext uri="{FF2B5EF4-FFF2-40B4-BE49-F238E27FC236}">
                <a16:creationId xmlns:a16="http://schemas.microsoft.com/office/drawing/2014/main" id="{5C19A717-D13E-B0DD-32E9-BCF38AEECA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47739" y="6173341"/>
            <a:ext cx="444029" cy="419548"/>
          </a:xfrm>
          <a:prstGeom prst="rect">
            <a:avLst/>
          </a:prstGeom>
        </p:spPr>
      </p:pic>
      <p:sp>
        <p:nvSpPr>
          <p:cNvPr id="2" name="Parentesi graffa chiusa 1">
            <a:extLst>
              <a:ext uri="{FF2B5EF4-FFF2-40B4-BE49-F238E27FC236}">
                <a16:creationId xmlns:a16="http://schemas.microsoft.com/office/drawing/2014/main" id="{86B1A852-3146-5C9A-D345-B36C85444AD8}"/>
              </a:ext>
            </a:extLst>
          </p:cNvPr>
          <p:cNvSpPr/>
          <p:nvPr/>
        </p:nvSpPr>
        <p:spPr>
          <a:xfrm>
            <a:off x="7453688" y="1367346"/>
            <a:ext cx="224193" cy="85946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36244FA-E5B2-F67C-7EBD-1E2D1A98BB28}"/>
              </a:ext>
            </a:extLst>
          </p:cNvPr>
          <p:cNvSpPr txBox="1"/>
          <p:nvPr/>
        </p:nvSpPr>
        <p:spPr>
          <a:xfrm>
            <a:off x="7682421" y="1646241"/>
            <a:ext cx="362789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1440" indent="91440">
              <a:buFont typeface="Arial"/>
              <a:buChar char="•"/>
            </a:pPr>
            <a:r>
              <a:rPr lang="en-US" sz="1200">
                <a:ea typeface="+mn-lt"/>
                <a:cs typeface="+mn-lt"/>
              </a:rPr>
              <a:t> Sets the initial nutrient loading and concentration</a:t>
            </a:r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C9250D2-EB15-B314-A368-FFF40F048B5D}"/>
              </a:ext>
            </a:extLst>
          </p:cNvPr>
          <p:cNvSpPr txBox="1"/>
          <p:nvPr/>
        </p:nvSpPr>
        <p:spPr>
          <a:xfrm>
            <a:off x="621549" y="4681151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1440" indent="-91440" algn="ctr">
              <a:buFont typeface="Arial"/>
              <a:buChar char="•"/>
            </a:pPr>
            <a:r>
              <a:rPr lang="en-US" sz="1200">
                <a:ea typeface="+mn-lt"/>
                <a:cs typeface="+mn-lt"/>
              </a:rPr>
              <a:t>Influence biodiversity, groundwater recharge and nutrient processing</a:t>
            </a:r>
            <a:r>
              <a:rPr lang="it-IT" sz="1200">
                <a:ea typeface="+mn-lt"/>
                <a:cs typeface="+mn-lt"/>
              </a:rPr>
              <a:t>​</a:t>
            </a:r>
            <a:endParaRPr lang="it-IT"/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D6E82027-8FEF-E94A-F10A-261B5116C006}"/>
              </a:ext>
            </a:extLst>
          </p:cNvPr>
          <p:cNvCxnSpPr>
            <a:cxnSpLocks/>
          </p:cNvCxnSpPr>
          <p:nvPr/>
        </p:nvCxnSpPr>
        <p:spPr>
          <a:xfrm>
            <a:off x="1965120" y="4357821"/>
            <a:ext cx="5677" cy="3293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181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tangolo con due angoli in diagonale arrotondati 34">
            <a:extLst>
              <a:ext uri="{FF2B5EF4-FFF2-40B4-BE49-F238E27FC236}">
                <a16:creationId xmlns:a16="http://schemas.microsoft.com/office/drawing/2014/main" id="{C3370F29-658D-74D8-7CEA-22DB14B3B937}"/>
              </a:ext>
            </a:extLst>
          </p:cNvPr>
          <p:cNvSpPr/>
          <p:nvPr/>
        </p:nvSpPr>
        <p:spPr>
          <a:xfrm>
            <a:off x="2878626" y="3420717"/>
            <a:ext cx="1431659" cy="523875"/>
          </a:xfrm>
          <a:prstGeom prst="round2Diag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err="1"/>
              <a:t>Lateral</a:t>
            </a:r>
            <a:r>
              <a:rPr lang="it-IT" sz="1600"/>
              <a:t> connection</a:t>
            </a:r>
          </a:p>
        </p:txBody>
      </p:sp>
      <p:pic>
        <p:nvPicPr>
          <p:cNvPr id="4" name="Picture 3" descr="A red and black logo&#10;&#10;Description automatically generated">
            <a:extLst>
              <a:ext uri="{FF2B5EF4-FFF2-40B4-BE49-F238E27FC236}">
                <a16:creationId xmlns:a16="http://schemas.microsoft.com/office/drawing/2014/main" id="{EA844732-A2C0-5322-83F6-744865578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3" y="1047"/>
            <a:ext cx="1508606" cy="639110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212E0B5D-185E-3653-8FE7-E3FBB4A7E457}"/>
              </a:ext>
            </a:extLst>
          </p:cNvPr>
          <p:cNvSpPr txBox="1"/>
          <p:nvPr/>
        </p:nvSpPr>
        <p:spPr>
          <a:xfrm>
            <a:off x="750710" y="637821"/>
            <a:ext cx="1016798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Interactions across dimensions and scales of connectivity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20D5B5D-3926-8B54-A939-4D6755823657}"/>
              </a:ext>
            </a:extLst>
          </p:cNvPr>
          <p:cNvSpPr txBox="1"/>
          <p:nvPr/>
        </p:nvSpPr>
        <p:spPr>
          <a:xfrm>
            <a:off x="752044" y="1878894"/>
            <a:ext cx="7931818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100" b="1"/>
              <a:t>Human activities</a:t>
            </a:r>
            <a:r>
              <a:rPr lang="en-US" sz="2100"/>
              <a:t> impact on lateral and longitudinal connections</a:t>
            </a:r>
            <a:endParaRPr lang="it-IT" sz="2100"/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099D5132-5F4B-32B2-46D5-27FA70C2A5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668318"/>
              </p:ext>
            </p:extLst>
          </p:nvPr>
        </p:nvGraphicFramePr>
        <p:xfrm>
          <a:off x="952500" y="3605800"/>
          <a:ext cx="1776837" cy="2440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6837">
                  <a:extLst>
                    <a:ext uri="{9D8B030D-6E8A-4147-A177-3AD203B41FA5}">
                      <a16:colId xmlns:a16="http://schemas.microsoft.com/office/drawing/2014/main" val="2005551889"/>
                    </a:ext>
                  </a:extLst>
                </a:gridCol>
              </a:tblGrid>
              <a:tr h="488098">
                <a:tc>
                  <a:txBody>
                    <a:bodyPr/>
                    <a:lstStyle/>
                    <a:p>
                      <a:endParaRPr lang="it-IT" sz="1600"/>
                    </a:p>
                  </a:txBody>
                  <a:tcPr marL="45720" marR="45720"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535606"/>
                  </a:ext>
                </a:extLst>
              </a:tr>
              <a:tr h="48809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600" i="1" u="none" strike="noStrike" noProof="0" err="1">
                          <a:solidFill>
                            <a:schemeClr val="bg1"/>
                          </a:solidFill>
                        </a:rPr>
                        <a:t>Urbanization</a:t>
                      </a:r>
                      <a:endParaRPr lang="it-IT" sz="1600" i="1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solidFill>
                      <a:srgbClr val="0094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408973"/>
                  </a:ext>
                </a:extLst>
              </a:tr>
              <a:tr h="48809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600" i="1" u="none" strike="noStrike" noProof="0" err="1">
                          <a:solidFill>
                            <a:schemeClr val="bg1"/>
                          </a:solidFill>
                        </a:rPr>
                        <a:t>Levees</a:t>
                      </a:r>
                      <a:endParaRPr lang="it-IT" sz="1600" i="1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solidFill>
                      <a:srgbClr val="0094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260209"/>
                  </a:ext>
                </a:extLst>
              </a:tr>
              <a:tr h="48809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600" i="1" u="none" strike="noStrike" noProof="0" err="1">
                          <a:solidFill>
                            <a:schemeClr val="bg1"/>
                          </a:solidFill>
                        </a:rPr>
                        <a:t>Channelization</a:t>
                      </a:r>
                      <a:endParaRPr lang="it-IT" sz="1600" i="1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solidFill>
                      <a:srgbClr val="0094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832844"/>
                  </a:ext>
                </a:extLst>
              </a:tr>
              <a:tr h="48809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600" i="1" u="none" strike="noStrike" noProof="0">
                          <a:solidFill>
                            <a:schemeClr val="bg1"/>
                          </a:solidFill>
                        </a:rPr>
                        <a:t>Dams</a:t>
                      </a:r>
                      <a:endParaRPr lang="it-IT" sz="1600" i="1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solidFill>
                      <a:srgbClr val="0094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749387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39846269-8428-1FBB-C5A1-B4D931C93895}"/>
              </a:ext>
            </a:extLst>
          </p:cNvPr>
          <p:cNvSpPr txBox="1"/>
          <p:nvPr/>
        </p:nvSpPr>
        <p:spPr>
          <a:xfrm>
            <a:off x="7286418" y="3713989"/>
            <a:ext cx="38986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Alteration of hydrologic connections</a:t>
            </a:r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6389E4E-4AD7-90FA-F9C1-0FCDF7549A6E}"/>
              </a:ext>
            </a:extLst>
          </p:cNvPr>
          <p:cNvSpPr txBox="1"/>
          <p:nvPr/>
        </p:nvSpPr>
        <p:spPr>
          <a:xfrm>
            <a:off x="7681951" y="5043452"/>
            <a:ext cx="311617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Necessity for the restoration of aquatic ecosystems</a:t>
            </a:r>
            <a:endParaRPr lang="it-IT"/>
          </a:p>
        </p:txBody>
      </p:sp>
      <p:sp>
        <p:nvSpPr>
          <p:cNvPr id="30" name="Arrow: Right 28">
            <a:extLst>
              <a:ext uri="{FF2B5EF4-FFF2-40B4-BE49-F238E27FC236}">
                <a16:creationId xmlns:a16="http://schemas.microsoft.com/office/drawing/2014/main" id="{2D8EC574-7647-B746-A193-C8B5FBAED74E}"/>
              </a:ext>
            </a:extLst>
          </p:cNvPr>
          <p:cNvSpPr/>
          <p:nvPr/>
        </p:nvSpPr>
        <p:spPr>
          <a:xfrm rot="5400000">
            <a:off x="8846200" y="4453080"/>
            <a:ext cx="792604" cy="1796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BC7FC26E-5FD2-758B-D79C-BE2E2A02EE3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011" r="199" b="10562"/>
          <a:stretch/>
        </p:blipFill>
        <p:spPr>
          <a:xfrm>
            <a:off x="8798527" y="1168784"/>
            <a:ext cx="2125905" cy="1725497"/>
          </a:xfrm>
          <a:prstGeom prst="rect">
            <a:avLst/>
          </a:prstGeom>
        </p:spPr>
      </p:pic>
      <p:sp>
        <p:nvSpPr>
          <p:cNvPr id="37" name="Rettangolo con due angoli in diagonale arrotondati 36">
            <a:extLst>
              <a:ext uri="{FF2B5EF4-FFF2-40B4-BE49-F238E27FC236}">
                <a16:creationId xmlns:a16="http://schemas.microsoft.com/office/drawing/2014/main" id="{CD07CE21-B07E-3FAE-05E9-EA1BB53FB823}"/>
              </a:ext>
            </a:extLst>
          </p:cNvPr>
          <p:cNvSpPr/>
          <p:nvPr/>
        </p:nvSpPr>
        <p:spPr>
          <a:xfrm>
            <a:off x="4622759" y="3412250"/>
            <a:ext cx="1431659" cy="523875"/>
          </a:xfrm>
          <a:prstGeom prst="round2Diag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600" err="1"/>
              <a:t>Longitudinal</a:t>
            </a:r>
            <a:r>
              <a:rPr lang="it-IT" sz="1600"/>
              <a:t> connection</a:t>
            </a:r>
          </a:p>
        </p:txBody>
      </p:sp>
      <p:pic>
        <p:nvPicPr>
          <p:cNvPr id="39" name="Elemento grafico 38" descr="Freccia a destra con riempimento a tinta unita">
            <a:extLst>
              <a:ext uri="{FF2B5EF4-FFF2-40B4-BE49-F238E27FC236}">
                <a16:creationId xmlns:a16="http://schemas.microsoft.com/office/drawing/2014/main" id="{A8F70CCF-64C6-4918-65D3-81763FF15B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00000">
            <a:off x="3310791" y="4505692"/>
            <a:ext cx="571995" cy="597024"/>
          </a:xfrm>
          <a:prstGeom prst="rect">
            <a:avLst/>
          </a:prstGeom>
        </p:spPr>
      </p:pic>
      <p:pic>
        <p:nvPicPr>
          <p:cNvPr id="40" name="Elemento grafico 39" descr="Freccia a destra con riempimento a tinta unita">
            <a:extLst>
              <a:ext uri="{FF2B5EF4-FFF2-40B4-BE49-F238E27FC236}">
                <a16:creationId xmlns:a16="http://schemas.microsoft.com/office/drawing/2014/main" id="{406119C4-07F3-C83B-9B15-34D132BD52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-2100000">
            <a:off x="3310791" y="4042313"/>
            <a:ext cx="571995" cy="597024"/>
          </a:xfrm>
          <a:prstGeom prst="rect">
            <a:avLst/>
          </a:prstGeom>
        </p:spPr>
      </p:pic>
      <p:pic>
        <p:nvPicPr>
          <p:cNvPr id="41" name="Elemento grafico 40" descr="Freccia a destra con riempimento a tinta unita">
            <a:extLst>
              <a:ext uri="{FF2B5EF4-FFF2-40B4-BE49-F238E27FC236}">
                <a16:creationId xmlns:a16="http://schemas.microsoft.com/office/drawing/2014/main" id="{73A9BAA2-EE5A-559C-39DC-152673B6DF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-2100000">
            <a:off x="5013805" y="4505691"/>
            <a:ext cx="571995" cy="597024"/>
          </a:xfrm>
          <a:prstGeom prst="rect">
            <a:avLst/>
          </a:prstGeom>
        </p:spPr>
      </p:pic>
      <p:pic>
        <p:nvPicPr>
          <p:cNvPr id="42" name="Elemento grafico 41" descr="Freccia a destra con riempimento a tinta unita">
            <a:extLst>
              <a:ext uri="{FF2B5EF4-FFF2-40B4-BE49-F238E27FC236}">
                <a16:creationId xmlns:a16="http://schemas.microsoft.com/office/drawing/2014/main" id="{FA11482E-09E5-F680-3A28-846EABF651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-2100000">
            <a:off x="5013805" y="4042313"/>
            <a:ext cx="571995" cy="597024"/>
          </a:xfrm>
          <a:prstGeom prst="rect">
            <a:avLst/>
          </a:prstGeom>
        </p:spPr>
      </p:pic>
      <p:pic>
        <p:nvPicPr>
          <p:cNvPr id="43" name="Elemento grafico 42" descr="Freccia a destra con riempimento a tinta unita">
            <a:extLst>
              <a:ext uri="{FF2B5EF4-FFF2-40B4-BE49-F238E27FC236}">
                <a16:creationId xmlns:a16="http://schemas.microsoft.com/office/drawing/2014/main" id="{51A9D47A-8D89-D7BC-6311-99FCFD72F5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00000">
            <a:off x="3310791" y="5010259"/>
            <a:ext cx="571995" cy="597024"/>
          </a:xfrm>
          <a:prstGeom prst="rect">
            <a:avLst/>
          </a:prstGeom>
        </p:spPr>
      </p:pic>
      <p:pic>
        <p:nvPicPr>
          <p:cNvPr id="44" name="Elemento grafico 43" descr="Freccia a destra con riempimento a tinta unita">
            <a:extLst>
              <a:ext uri="{FF2B5EF4-FFF2-40B4-BE49-F238E27FC236}">
                <a16:creationId xmlns:a16="http://schemas.microsoft.com/office/drawing/2014/main" id="{D9C2661A-3BE5-635A-4B0A-E4C2D022F4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-2100000">
            <a:off x="5013805" y="5010258"/>
            <a:ext cx="571995" cy="597024"/>
          </a:xfrm>
          <a:prstGeom prst="rect">
            <a:avLst/>
          </a:prstGeom>
        </p:spPr>
      </p:pic>
      <p:pic>
        <p:nvPicPr>
          <p:cNvPr id="45" name="Elemento grafico 44" descr="Freccia a destra con riempimento a tinta unita">
            <a:extLst>
              <a:ext uri="{FF2B5EF4-FFF2-40B4-BE49-F238E27FC236}">
                <a16:creationId xmlns:a16="http://schemas.microsoft.com/office/drawing/2014/main" id="{DEC5004E-BDBB-CD55-B979-F534CF4A96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00000">
            <a:off x="5013806" y="5494232"/>
            <a:ext cx="571995" cy="59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33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and black logo&#10;&#10;Description automatically generated">
            <a:extLst>
              <a:ext uri="{FF2B5EF4-FFF2-40B4-BE49-F238E27FC236}">
                <a16:creationId xmlns:a16="http://schemas.microsoft.com/office/drawing/2014/main" id="{EA844732-A2C0-5322-83F6-744865578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3" y="1047"/>
            <a:ext cx="1508606" cy="639110"/>
          </a:xfrm>
          <a:prstGeom prst="rect">
            <a:avLst/>
          </a:prstGeom>
        </p:spPr>
      </p:pic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9CDBA545-2A30-B9E2-0CFB-914D9C6CCF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844321"/>
              </p:ext>
            </p:extLst>
          </p:nvPr>
        </p:nvGraphicFramePr>
        <p:xfrm>
          <a:off x="1670137" y="1711890"/>
          <a:ext cx="8852820" cy="433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3205">
                  <a:extLst>
                    <a:ext uri="{9D8B030D-6E8A-4147-A177-3AD203B41FA5}">
                      <a16:colId xmlns:a16="http://schemas.microsoft.com/office/drawing/2014/main" val="2414841810"/>
                    </a:ext>
                  </a:extLst>
                </a:gridCol>
                <a:gridCol w="2213205">
                  <a:extLst>
                    <a:ext uri="{9D8B030D-6E8A-4147-A177-3AD203B41FA5}">
                      <a16:colId xmlns:a16="http://schemas.microsoft.com/office/drawing/2014/main" val="328353527"/>
                    </a:ext>
                  </a:extLst>
                </a:gridCol>
                <a:gridCol w="2213205">
                  <a:extLst>
                    <a:ext uri="{9D8B030D-6E8A-4147-A177-3AD203B41FA5}">
                      <a16:colId xmlns:a16="http://schemas.microsoft.com/office/drawing/2014/main" val="1893935910"/>
                    </a:ext>
                  </a:extLst>
                </a:gridCol>
                <a:gridCol w="2213205">
                  <a:extLst>
                    <a:ext uri="{9D8B030D-6E8A-4147-A177-3AD203B41FA5}">
                      <a16:colId xmlns:a16="http://schemas.microsoft.com/office/drawing/2014/main" val="1566547590"/>
                    </a:ext>
                  </a:extLst>
                </a:gridCol>
              </a:tblGrid>
              <a:tr h="2166825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 b="1" i="0" u="none" strike="noStrike" noProof="0">
                          <a:solidFill>
                            <a:schemeClr val="accent1"/>
                          </a:solidFill>
                          <a:latin typeface="Aptos"/>
                        </a:rPr>
                        <a:t>2</a:t>
                      </a:r>
                    </a:p>
                    <a:p>
                      <a:pPr lvl="0" algn="ctr">
                        <a:buNone/>
                      </a:pPr>
                      <a:r>
                        <a:rPr lang="it-IT" sz="1600" b="0" i="0" u="none" strike="noStrike" noProof="0" err="1">
                          <a:solidFill>
                            <a:schemeClr val="accent1"/>
                          </a:solidFill>
                          <a:latin typeface="Aptos"/>
                        </a:rPr>
                        <a:t>Developing</a:t>
                      </a:r>
                      <a:r>
                        <a:rPr lang="it-IT" sz="1600" b="0" i="0" u="none" strike="noStrike" noProof="0">
                          <a:solidFill>
                            <a:schemeClr val="accent1"/>
                          </a:solidFill>
                          <a:latin typeface="Aptos"/>
                        </a:rPr>
                        <a:t> </a:t>
                      </a:r>
                      <a:r>
                        <a:rPr lang="it-IT" sz="1600" b="1" i="0" u="none" strike="noStrike" noProof="0">
                          <a:solidFill>
                            <a:schemeClr val="accent1"/>
                          </a:solidFill>
                          <a:latin typeface="Aptos"/>
                        </a:rPr>
                        <a:t>new </a:t>
                      </a:r>
                      <a:r>
                        <a:rPr lang="it-IT" sz="1600" b="1" i="0" u="none" strike="noStrike" noProof="0" err="1">
                          <a:solidFill>
                            <a:schemeClr val="accent1"/>
                          </a:solidFill>
                          <a:latin typeface="Aptos"/>
                        </a:rPr>
                        <a:t>methods</a:t>
                      </a:r>
                      <a:r>
                        <a:rPr lang="it-IT" sz="1600" b="1" i="0" u="none" strike="noStrike" noProof="0">
                          <a:solidFill>
                            <a:schemeClr val="accent1"/>
                          </a:solidFill>
                          <a:latin typeface="Aptos"/>
                        </a:rPr>
                        <a:t> </a:t>
                      </a:r>
                      <a:r>
                        <a:rPr lang="it-IT" sz="1600" b="0" i="0" u="none" strike="noStrike" noProof="0">
                          <a:solidFill>
                            <a:schemeClr val="accent1"/>
                          </a:solidFill>
                          <a:latin typeface="Aptos"/>
                        </a:rPr>
                        <a:t>and </a:t>
                      </a:r>
                      <a:r>
                        <a:rPr lang="it-IT" sz="1600" b="1" i="0" u="none" strike="noStrike" noProof="0" err="1">
                          <a:solidFill>
                            <a:schemeClr val="accent1"/>
                          </a:solidFill>
                          <a:latin typeface="Aptos"/>
                        </a:rPr>
                        <a:t>numerical</a:t>
                      </a:r>
                      <a:r>
                        <a:rPr lang="it-IT" sz="1600" b="1" i="0" u="none" strike="noStrike" noProof="0">
                          <a:solidFill>
                            <a:schemeClr val="accent1"/>
                          </a:solidFill>
                          <a:latin typeface="Aptos"/>
                        </a:rPr>
                        <a:t> model </a:t>
                      </a:r>
                      <a:r>
                        <a:rPr lang="it-IT" sz="1600" b="0" i="0" u="none" strike="noStrike" noProof="0">
                          <a:solidFill>
                            <a:schemeClr val="accent1"/>
                          </a:solidFill>
                          <a:latin typeface="Aptos"/>
                        </a:rPr>
                        <a:t>appropriate for </a:t>
                      </a:r>
                      <a:r>
                        <a:rPr lang="it-IT" sz="1600" b="0" i="0" u="none" strike="noStrike" noProof="0" err="1">
                          <a:solidFill>
                            <a:schemeClr val="accent1"/>
                          </a:solidFill>
                          <a:latin typeface="Aptos"/>
                        </a:rPr>
                        <a:t>larger</a:t>
                      </a:r>
                      <a:r>
                        <a:rPr lang="it-IT" sz="1600" b="0" i="0" u="none" strike="noStrike" noProof="0">
                          <a:solidFill>
                            <a:schemeClr val="accent1"/>
                          </a:solidFill>
                          <a:latin typeface="Aptos"/>
                        </a:rPr>
                        <a:t> systems</a:t>
                      </a:r>
                      <a:endParaRPr lang="it-IT" sz="1600" i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0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 b="1" i="0" u="none" strike="noStrike" noProof="0">
                          <a:solidFill>
                            <a:schemeClr val="accent1"/>
                          </a:solidFill>
                          <a:latin typeface="Aptos"/>
                        </a:rPr>
                        <a:t>4</a:t>
                      </a:r>
                    </a:p>
                    <a:p>
                      <a:pPr lvl="0" algn="ctr">
                        <a:buNone/>
                      </a:pPr>
                      <a:r>
                        <a:rPr lang="it-IT" sz="1600" b="0" i="0" u="none" strike="noStrike" noProof="0" err="1">
                          <a:solidFill>
                            <a:schemeClr val="accent1"/>
                          </a:solidFill>
                          <a:latin typeface="Aptos"/>
                        </a:rPr>
                        <a:t>Integrating</a:t>
                      </a:r>
                      <a:r>
                        <a:rPr lang="it-IT" sz="1600" b="0" i="0" u="none" strike="noStrike" noProof="0">
                          <a:solidFill>
                            <a:schemeClr val="accent1"/>
                          </a:solidFill>
                          <a:latin typeface="Aptos"/>
                        </a:rPr>
                        <a:t> </a:t>
                      </a:r>
                      <a:r>
                        <a:rPr lang="it-IT" sz="1600" b="0" i="0" u="none" strike="noStrike" noProof="0" err="1">
                          <a:solidFill>
                            <a:schemeClr val="accent1"/>
                          </a:solidFill>
                          <a:latin typeface="Aptos"/>
                        </a:rPr>
                        <a:t>across</a:t>
                      </a:r>
                      <a:r>
                        <a:rPr lang="it-IT" sz="1600" b="0" i="0" u="none" strike="noStrike" noProof="0">
                          <a:solidFill>
                            <a:schemeClr val="accent1"/>
                          </a:solidFill>
                          <a:latin typeface="Aptos"/>
                        </a:rPr>
                        <a:t> </a:t>
                      </a:r>
                      <a:r>
                        <a:rPr lang="it-IT" sz="1600" b="1" i="0" u="none" strike="noStrike" noProof="0" err="1">
                          <a:solidFill>
                            <a:schemeClr val="accent1"/>
                          </a:solidFill>
                          <a:latin typeface="Aptos"/>
                        </a:rPr>
                        <a:t>dimensions</a:t>
                      </a:r>
                      <a:r>
                        <a:rPr lang="it-IT" sz="1600" b="0" i="0" u="none" strike="noStrike" noProof="0">
                          <a:solidFill>
                            <a:schemeClr val="accent1"/>
                          </a:solidFill>
                          <a:latin typeface="Aptos"/>
                        </a:rPr>
                        <a:t>, </a:t>
                      </a:r>
                      <a:r>
                        <a:rPr lang="it-IT" sz="1600" b="1" i="0" u="none" strike="noStrike" noProof="0" err="1">
                          <a:solidFill>
                            <a:schemeClr val="accent1"/>
                          </a:solidFill>
                          <a:latin typeface="Aptos"/>
                        </a:rPr>
                        <a:t>scales</a:t>
                      </a:r>
                      <a:r>
                        <a:rPr lang="it-IT" sz="1600" b="0" i="0" u="none" strike="noStrike" noProof="0">
                          <a:solidFill>
                            <a:schemeClr val="accent1"/>
                          </a:solidFill>
                          <a:latin typeface="Aptos"/>
                        </a:rPr>
                        <a:t>, and </a:t>
                      </a:r>
                      <a:r>
                        <a:rPr lang="it-IT" sz="1600" b="1" i="0" u="none" strike="noStrike" noProof="0" err="1">
                          <a:solidFill>
                            <a:schemeClr val="accent1"/>
                          </a:solidFill>
                          <a:latin typeface="Aptos"/>
                        </a:rPr>
                        <a:t>disciplines</a:t>
                      </a:r>
                      <a:endParaRPr lang="it-IT" sz="1600" b="1" i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5805006"/>
                  </a:ext>
                </a:extLst>
              </a:tr>
              <a:tr h="2166825">
                <a:tc>
                  <a:txBody>
                    <a:bodyPr/>
                    <a:lstStyle/>
                    <a:p>
                      <a:pPr algn="ctr"/>
                      <a:r>
                        <a:rPr lang="it-IT" sz="2800" b="1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noProof="0" err="1">
                          <a:solidFill>
                            <a:schemeClr val="accent1"/>
                          </a:solidFill>
                          <a:latin typeface="Aptos"/>
                        </a:rPr>
                        <a:t>Integrating</a:t>
                      </a:r>
                      <a:r>
                        <a:rPr lang="it-IT" sz="1600" b="0" i="0" u="none" strike="noStrike" noProof="0">
                          <a:solidFill>
                            <a:schemeClr val="accent1"/>
                          </a:solidFill>
                          <a:latin typeface="Aptos"/>
                        </a:rPr>
                        <a:t> data and </a:t>
                      </a:r>
                      <a:r>
                        <a:rPr lang="it-IT" sz="1600" b="0" i="0" u="none" strike="noStrike" noProof="0" err="1">
                          <a:solidFill>
                            <a:schemeClr val="accent1"/>
                          </a:solidFill>
                          <a:latin typeface="Aptos"/>
                        </a:rPr>
                        <a:t>understanding</a:t>
                      </a:r>
                      <a:r>
                        <a:rPr lang="it-IT" sz="1600" b="0" i="0" u="none" strike="noStrike" noProof="0">
                          <a:solidFill>
                            <a:schemeClr val="accent1"/>
                          </a:solidFill>
                          <a:latin typeface="Aptos"/>
                        </a:rPr>
                        <a:t> </a:t>
                      </a:r>
                      <a:r>
                        <a:rPr lang="it-IT" sz="1600" b="0" i="0" u="none" strike="noStrike" noProof="0" err="1">
                          <a:solidFill>
                            <a:schemeClr val="accent1"/>
                          </a:solidFill>
                          <a:latin typeface="Aptos"/>
                        </a:rPr>
                        <a:t>across</a:t>
                      </a:r>
                      <a:r>
                        <a:rPr lang="it-IT" sz="1600" b="0" i="0" u="none" strike="noStrike" noProof="0">
                          <a:solidFill>
                            <a:schemeClr val="accent1"/>
                          </a:solidFill>
                          <a:latin typeface="Aptos"/>
                        </a:rPr>
                        <a:t> the </a:t>
                      </a:r>
                      <a:r>
                        <a:rPr lang="it-IT" sz="1600" b="1" i="0" u="none" strike="noStrike" noProof="0" err="1">
                          <a:solidFill>
                            <a:schemeClr val="accent1"/>
                          </a:solidFill>
                          <a:latin typeface="Aptos"/>
                        </a:rPr>
                        <a:t>spatial</a:t>
                      </a:r>
                      <a:r>
                        <a:rPr lang="it-IT" sz="1600" b="1" i="0" u="none" strike="noStrike" noProof="0">
                          <a:solidFill>
                            <a:schemeClr val="accent1"/>
                          </a:solidFill>
                          <a:latin typeface="Aptos"/>
                        </a:rPr>
                        <a:t> </a:t>
                      </a:r>
                      <a:r>
                        <a:rPr lang="it-IT" sz="1600" b="1" i="0" u="none" strike="noStrike" noProof="0" err="1">
                          <a:solidFill>
                            <a:schemeClr val="accent1"/>
                          </a:solidFill>
                          <a:latin typeface="Aptos"/>
                        </a:rPr>
                        <a:t>dimensions</a:t>
                      </a:r>
                      <a:r>
                        <a:rPr lang="it-IT" sz="1600" b="0" i="0" u="none" strike="noStrike" noProof="0">
                          <a:solidFill>
                            <a:schemeClr val="accent1"/>
                          </a:solidFill>
                          <a:latin typeface="Aptos"/>
                        </a:rPr>
                        <a:t> of </a:t>
                      </a:r>
                      <a:r>
                        <a:rPr lang="it-IT" sz="1600" b="0" i="0" u="none" strike="noStrike" noProof="0" err="1">
                          <a:solidFill>
                            <a:schemeClr val="accent1"/>
                          </a:solidFill>
                          <a:latin typeface="Aptos"/>
                        </a:rPr>
                        <a:t>connectivity</a:t>
                      </a:r>
                      <a:endParaRPr lang="it-IT" sz="1600" i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T w="0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 b="1" i="0" u="none" strike="noStrike" noProof="0">
                          <a:solidFill>
                            <a:schemeClr val="accent1"/>
                          </a:solidFill>
                          <a:latin typeface="Aptos"/>
                        </a:rPr>
                        <a:t>3</a:t>
                      </a:r>
                    </a:p>
                    <a:p>
                      <a:pPr lvl="0" algn="ctr">
                        <a:buNone/>
                      </a:pPr>
                      <a:r>
                        <a:rPr lang="it-IT" sz="1600" b="0" i="0" u="none" strike="noStrike" noProof="0" err="1">
                          <a:solidFill>
                            <a:schemeClr val="accent1"/>
                          </a:solidFill>
                          <a:latin typeface="Aptos"/>
                        </a:rPr>
                        <a:t>Evaluating</a:t>
                      </a:r>
                      <a:r>
                        <a:rPr lang="it-IT" sz="1600" b="0" i="0" u="none" strike="noStrike" noProof="0">
                          <a:solidFill>
                            <a:schemeClr val="accent1"/>
                          </a:solidFill>
                          <a:latin typeface="Aptos"/>
                        </a:rPr>
                        <a:t> </a:t>
                      </a:r>
                      <a:r>
                        <a:rPr lang="it-IT" sz="1600" b="1" i="0" u="none" strike="noStrike" noProof="0" err="1">
                          <a:solidFill>
                            <a:schemeClr val="accent1"/>
                          </a:solidFill>
                        </a:rPr>
                        <a:t>process</a:t>
                      </a:r>
                      <a:r>
                        <a:rPr lang="it-IT" sz="1600" b="1" i="0" u="none" strike="noStrike" noProof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it-IT" sz="1600" b="1" i="0" u="none" strike="noStrike" noProof="0" err="1">
                          <a:solidFill>
                            <a:schemeClr val="accent1"/>
                          </a:solidFill>
                        </a:rPr>
                        <a:t>heterogeneity</a:t>
                      </a:r>
                      <a:r>
                        <a:rPr lang="it-IT" sz="1600" b="0" i="0" u="none" strike="noStrike" noProof="0">
                          <a:solidFill>
                            <a:schemeClr val="accent1"/>
                          </a:solidFill>
                        </a:rPr>
                        <a:t> and </a:t>
                      </a:r>
                      <a:r>
                        <a:rPr lang="it-IT" sz="1600" b="1" i="0" u="none" strike="noStrike" noProof="0">
                          <a:solidFill>
                            <a:schemeClr val="accent1"/>
                          </a:solidFill>
                          <a:latin typeface="Aptos"/>
                        </a:rPr>
                        <a:t>feedbacks </a:t>
                      </a:r>
                      <a:r>
                        <a:rPr lang="it-IT" sz="1600" b="0" i="0" u="none" strike="noStrike" noProof="0" err="1">
                          <a:solidFill>
                            <a:schemeClr val="accent1"/>
                          </a:solidFill>
                          <a:latin typeface="Aptos"/>
                        </a:rPr>
                        <a:t>across</a:t>
                      </a:r>
                      <a:r>
                        <a:rPr lang="it-IT" sz="1600" b="0" i="0" u="none" strike="noStrike" noProof="0">
                          <a:solidFill>
                            <a:schemeClr val="accent1"/>
                          </a:solidFill>
                          <a:latin typeface="Aptos"/>
                        </a:rPr>
                        <a:t> </a:t>
                      </a:r>
                      <a:r>
                        <a:rPr lang="it-IT" sz="1600" b="0" i="0" u="none" strike="noStrike" noProof="0" err="1">
                          <a:solidFill>
                            <a:schemeClr val="accent1"/>
                          </a:solidFill>
                          <a:latin typeface="Aptos"/>
                        </a:rPr>
                        <a:t>temporal</a:t>
                      </a:r>
                      <a:r>
                        <a:rPr lang="it-IT" sz="1600" b="0" i="0" u="none" strike="noStrike" noProof="0">
                          <a:solidFill>
                            <a:schemeClr val="accent1"/>
                          </a:solidFill>
                          <a:latin typeface="Aptos"/>
                        </a:rPr>
                        <a:t> </a:t>
                      </a:r>
                      <a:r>
                        <a:rPr lang="it-IT" sz="1600" b="0" i="0" u="none" strike="noStrike" noProof="0" err="1">
                          <a:solidFill>
                            <a:schemeClr val="accent1"/>
                          </a:solidFill>
                          <a:latin typeface="Aptos"/>
                        </a:rPr>
                        <a:t>scales</a:t>
                      </a:r>
                      <a:endParaRPr lang="it-IT" sz="1600" i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622747"/>
                  </a:ext>
                </a:extLst>
              </a:tr>
            </a:tbl>
          </a:graphicData>
        </a:graphic>
      </p:graphicFrame>
      <p:pic>
        <p:nvPicPr>
          <p:cNvPr id="9" name="Elemento grafico 8" descr="Blog con riempimento a tinta unita">
            <a:extLst>
              <a:ext uri="{FF2B5EF4-FFF2-40B4-BE49-F238E27FC236}">
                <a16:creationId xmlns:a16="http://schemas.microsoft.com/office/drawing/2014/main" id="{128601AE-69FC-6381-FFEC-623727B2C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41569" y="4572884"/>
            <a:ext cx="914400" cy="914400"/>
          </a:xfrm>
          <a:prstGeom prst="rect">
            <a:avLst/>
          </a:prstGeom>
        </p:spPr>
      </p:pic>
      <p:pic>
        <p:nvPicPr>
          <p:cNvPr id="10" name="Elemento grafico 9" descr="Sostanze chimiche con riempimento a tinta unita">
            <a:extLst>
              <a:ext uri="{FF2B5EF4-FFF2-40B4-BE49-F238E27FC236}">
                <a16:creationId xmlns:a16="http://schemas.microsoft.com/office/drawing/2014/main" id="{7D20EE99-F4B5-BA2A-001C-58ECCF7E2B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30059" y="2351604"/>
            <a:ext cx="914400" cy="914400"/>
          </a:xfrm>
          <a:prstGeom prst="rect">
            <a:avLst/>
          </a:prstGeom>
        </p:spPr>
      </p:pic>
      <p:pic>
        <p:nvPicPr>
          <p:cNvPr id="12" name="Elemento grafico 11" descr="Riunione con riempimento a tinta unita">
            <a:extLst>
              <a:ext uri="{FF2B5EF4-FFF2-40B4-BE49-F238E27FC236}">
                <a16:creationId xmlns:a16="http://schemas.microsoft.com/office/drawing/2014/main" id="{DD916566-2075-580F-D872-37CBAB3E19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70107" y="4573955"/>
            <a:ext cx="914400" cy="914400"/>
          </a:xfrm>
          <a:prstGeom prst="rect">
            <a:avLst/>
          </a:prstGeom>
        </p:spPr>
      </p:pic>
      <p:pic>
        <p:nvPicPr>
          <p:cNvPr id="13" name="Elemento grafico 12" descr="Ripeti con riempimento a tinta unita">
            <a:extLst>
              <a:ext uri="{FF2B5EF4-FFF2-40B4-BE49-F238E27FC236}">
                <a16:creationId xmlns:a16="http://schemas.microsoft.com/office/drawing/2014/main" id="{A0C84440-2B02-EBE6-2E1E-55CC128104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68367" y="2352675"/>
            <a:ext cx="914400" cy="91440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D2E7EAC-F89A-F20A-A696-7FDE79383604}"/>
              </a:ext>
            </a:extLst>
          </p:cNvPr>
          <p:cNvSpPr txBox="1"/>
          <p:nvPr/>
        </p:nvSpPr>
        <p:spPr>
          <a:xfrm>
            <a:off x="1129324" y="855785"/>
            <a:ext cx="993335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i="1"/>
              <a:t>How can we develop an increased understanding of these processes?</a:t>
            </a:r>
            <a:endParaRPr lang="it-IT" sz="2400" b="1" i="1"/>
          </a:p>
        </p:txBody>
      </p:sp>
    </p:spTree>
    <p:extLst>
      <p:ext uri="{BB962C8B-B14F-4D97-AF65-F5344CB8AC3E}">
        <p14:creationId xmlns:p14="http://schemas.microsoft.com/office/powerpoint/2010/main" val="346113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and black logo&#10;&#10;Description automatically generated">
            <a:extLst>
              <a:ext uri="{FF2B5EF4-FFF2-40B4-BE49-F238E27FC236}">
                <a16:creationId xmlns:a16="http://schemas.microsoft.com/office/drawing/2014/main" id="{EA844732-A2C0-5322-83F6-744865578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3" y="1047"/>
            <a:ext cx="1508606" cy="6391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E1F02F-AA42-F2E7-D224-58DF01CFCA7D}"/>
              </a:ext>
            </a:extLst>
          </p:cNvPr>
          <p:cNvSpPr txBox="1"/>
          <p:nvPr/>
        </p:nvSpPr>
        <p:spPr>
          <a:xfrm>
            <a:off x="750710" y="637821"/>
            <a:ext cx="664915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Bibliography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170186-E72E-204C-787B-83B308E129A9}"/>
              </a:ext>
            </a:extLst>
          </p:cNvPr>
          <p:cNvSpPr txBox="1"/>
          <p:nvPr/>
        </p:nvSpPr>
        <p:spPr>
          <a:xfrm>
            <a:off x="748748" y="1157357"/>
            <a:ext cx="10766286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Covino, T. (2016). Hydrologic connectivity as a framework for understanding biogeochemical flux through watersheds and along fluvial networks. </a:t>
            </a:r>
            <a:r>
              <a:rPr lang="en-US" i="1"/>
              <a:t>Geomorphology</a:t>
            </a:r>
            <a:r>
              <a:rPr lang="en-US"/>
              <a:t>, </a:t>
            </a:r>
            <a:r>
              <a:rPr lang="en-US" i="1"/>
              <a:t>277</a:t>
            </a:r>
            <a:r>
              <a:rPr lang="en-US"/>
              <a:t>, 133–144. </a:t>
            </a:r>
            <a:r>
              <a:rPr lang="en-US">
                <a:hlinkClick r:id="rId4"/>
              </a:rPr>
              <a:t>https://doi.org/10.1016/j.geomorph.2016.09.030</a:t>
            </a:r>
            <a:endParaRPr lang="en-US"/>
          </a:p>
          <a:p>
            <a:endParaRPr lang="en-US"/>
          </a:p>
          <a:p>
            <a:r>
              <a:rPr lang="en-US">
                <a:ea typeface="+mn-lt"/>
                <a:cs typeface="+mn-lt"/>
              </a:rPr>
              <a:t>Rezaei, A. R., Ismail, Z. B., Niksokhan, M. H., Ramli, A. H., Sidek, L. M., &amp; Dayarian, M. A. (2019). Investigating the effective factors influencing surface runoff generation in urban catchments–A review. </a:t>
            </a:r>
            <a:r>
              <a:rPr lang="en-US" i="1">
                <a:ea typeface="+mn-lt"/>
                <a:cs typeface="+mn-lt"/>
              </a:rPr>
              <a:t>Desalination Water Treat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i="1">
                <a:ea typeface="+mn-lt"/>
                <a:cs typeface="+mn-lt"/>
              </a:rPr>
              <a:t>164</a:t>
            </a:r>
            <a:r>
              <a:rPr lang="en-US">
                <a:ea typeface="+mn-lt"/>
                <a:cs typeface="+mn-lt"/>
              </a:rPr>
              <a:t>, 276-292.</a:t>
            </a:r>
          </a:p>
          <a:p>
            <a:endParaRPr lang="en-US">
              <a:ea typeface="+mn-lt"/>
              <a:cs typeface="+mn-lt"/>
            </a:endParaRPr>
          </a:p>
          <a:p>
            <a:r>
              <a:rPr lang="en-US" b="1">
                <a:solidFill>
                  <a:srgbClr val="1A1A1A"/>
                </a:solidFill>
                <a:latin typeface="Roboto"/>
                <a:ea typeface="Roboto"/>
                <a:cs typeface="Roboto"/>
              </a:rPr>
              <a:t>Planetary boundaries: Guiding human development on a changing planet</a:t>
            </a:r>
            <a:endParaRPr lang="en-US">
              <a:solidFill>
                <a:srgbClr val="000000"/>
              </a:solidFill>
              <a:latin typeface="Aptos"/>
              <a:ea typeface="Roboto"/>
              <a:cs typeface="Roboto"/>
            </a:endParaRPr>
          </a:p>
          <a:p>
            <a:r>
              <a:rPr lang="en-US">
                <a:solidFill>
                  <a:srgbClr val="000000"/>
                </a:solidFill>
                <a:latin typeface="Aptos"/>
                <a:ea typeface="Roboto"/>
                <a:cs typeface="Roboto"/>
              </a:rPr>
              <a:t>(Steffen et al., 2015)</a:t>
            </a:r>
          </a:p>
          <a:p>
            <a:r>
              <a:rPr lang="en-US">
                <a:ea typeface="+mn-lt"/>
                <a:cs typeface="+mn-lt"/>
                <a:hlinkClick r:id="rId5"/>
              </a:rPr>
              <a:t>https://www.science.org/doi/full/10.1126/science.1259855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12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and black logo&#10;&#10;Description automatically generated">
            <a:extLst>
              <a:ext uri="{FF2B5EF4-FFF2-40B4-BE49-F238E27FC236}">
                <a16:creationId xmlns:a16="http://schemas.microsoft.com/office/drawing/2014/main" id="{EA844732-A2C0-5322-83F6-744865578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3" y="1047"/>
            <a:ext cx="1508606" cy="639110"/>
          </a:xfrm>
          <a:prstGeom prst="rect">
            <a:avLst/>
          </a:prstGeom>
        </p:spPr>
      </p:pic>
      <p:pic>
        <p:nvPicPr>
          <p:cNvPr id="3" name="Immagine 2" descr="Immagine che contiene testo, schermata, cerchio, grafica&#10;&#10;Descrizione generata automaticamente">
            <a:extLst>
              <a:ext uri="{FF2B5EF4-FFF2-40B4-BE49-F238E27FC236}">
                <a16:creationId xmlns:a16="http://schemas.microsoft.com/office/drawing/2014/main" id="{8EB53889-7E23-7AC9-1B93-B966DBCE2A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436" y="1930162"/>
            <a:ext cx="4215184" cy="389130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B84D79D-AE4E-371C-E3EC-90C1B55BAA56}"/>
              </a:ext>
            </a:extLst>
          </p:cNvPr>
          <p:cNvSpPr txBox="1"/>
          <p:nvPr/>
        </p:nvSpPr>
        <p:spPr>
          <a:xfrm>
            <a:off x="7054232" y="5902444"/>
            <a:ext cx="422381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Aptos"/>
                <a:ea typeface="Lato"/>
                <a:cs typeface="Lato"/>
              </a:rPr>
              <a:t>Planetary boundaries of Stockholm Resilience Centre (updated to 2023)</a:t>
            </a:r>
            <a:endParaRPr lang="en-US" sz="1400">
              <a:latin typeface="Aptos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DD7DF64-0D11-81EC-3AAB-17A765468F0E}"/>
              </a:ext>
            </a:extLst>
          </p:cNvPr>
          <p:cNvSpPr txBox="1"/>
          <p:nvPr/>
        </p:nvSpPr>
        <p:spPr>
          <a:xfrm>
            <a:off x="766330" y="803095"/>
            <a:ext cx="541033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latin typeface="Aptos"/>
              </a:rPr>
              <a:t>Hydrologic connectivit</a:t>
            </a:r>
            <a:r>
              <a:rPr lang="en-US" sz="3200" b="1" i="1"/>
              <a:t>y</a:t>
            </a:r>
            <a:endParaRPr lang="it-IT" sz="3200" b="1" i="1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B970BA0-D729-2E55-7152-65044D561972}"/>
              </a:ext>
            </a:extLst>
          </p:cNvPr>
          <p:cNvSpPr txBox="1"/>
          <p:nvPr/>
        </p:nvSpPr>
        <p:spPr>
          <a:xfrm>
            <a:off x="1849086" y="4610416"/>
            <a:ext cx="479306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Forms of hydrologic connectivity and their influence on biogeochemical fluxes</a:t>
            </a:r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629D1CE-CE56-EFB9-A450-2494745157B3}"/>
              </a:ext>
            </a:extLst>
          </p:cNvPr>
          <p:cNvSpPr txBox="1"/>
          <p:nvPr/>
        </p:nvSpPr>
        <p:spPr>
          <a:xfrm>
            <a:off x="753879" y="1390654"/>
            <a:ext cx="107188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as </a:t>
            </a:r>
            <a:r>
              <a:rPr lang="en-US" b="1"/>
              <a:t>link </a:t>
            </a:r>
            <a:r>
              <a:rPr lang="en-US"/>
              <a:t>between hillslopes to channel networks, streams to lakes, subsurface to surface, land to atmosphere, terrestrial to aquatic, and upstream to downstream</a:t>
            </a:r>
            <a:endParaRPr lang="it-IT"/>
          </a:p>
        </p:txBody>
      </p:sp>
      <p:sp>
        <p:nvSpPr>
          <p:cNvPr id="7" name="Arrow: Right 17">
            <a:extLst>
              <a:ext uri="{FF2B5EF4-FFF2-40B4-BE49-F238E27FC236}">
                <a16:creationId xmlns:a16="http://schemas.microsoft.com/office/drawing/2014/main" id="{37393640-0F5A-8B56-348F-7A0F20CDE2C8}"/>
              </a:ext>
            </a:extLst>
          </p:cNvPr>
          <p:cNvSpPr/>
          <p:nvPr/>
        </p:nvSpPr>
        <p:spPr>
          <a:xfrm rot="5400000">
            <a:off x="2778259" y="2239824"/>
            <a:ext cx="600899" cy="341699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DB9EFFA-13CC-52C5-54DC-E32F102DE481}"/>
              </a:ext>
            </a:extLst>
          </p:cNvPr>
          <p:cNvSpPr txBox="1"/>
          <p:nvPr/>
        </p:nvSpPr>
        <p:spPr>
          <a:xfrm>
            <a:off x="939819" y="2872709"/>
            <a:ext cx="46331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involving </a:t>
            </a:r>
            <a:r>
              <a:rPr lang="en-US"/>
              <a:t>different</a:t>
            </a:r>
            <a:r>
              <a:rPr lang="en-US" sz="1600"/>
              <a:t> </a:t>
            </a:r>
            <a:r>
              <a:rPr lang="en-US" sz="1600" b="1"/>
              <a:t>spatial </a:t>
            </a:r>
            <a:r>
              <a:rPr lang="en-US"/>
              <a:t>and</a:t>
            </a:r>
            <a:r>
              <a:rPr lang="en-US" sz="1600"/>
              <a:t> </a:t>
            </a:r>
            <a:r>
              <a:rPr lang="en-US" sz="1600" b="1"/>
              <a:t>temporal scales</a:t>
            </a:r>
            <a:endParaRPr lang="it-IT" b="1"/>
          </a:p>
        </p:txBody>
      </p:sp>
      <p:sp>
        <p:nvSpPr>
          <p:cNvPr id="2" name="Connettore pagina esterna 1">
            <a:extLst>
              <a:ext uri="{FF2B5EF4-FFF2-40B4-BE49-F238E27FC236}">
                <a16:creationId xmlns:a16="http://schemas.microsoft.com/office/drawing/2014/main" id="{2254FE73-D566-7C98-073E-3EAACA8A2EC3}"/>
              </a:ext>
            </a:extLst>
          </p:cNvPr>
          <p:cNvSpPr/>
          <p:nvPr/>
        </p:nvSpPr>
        <p:spPr>
          <a:xfrm rot="16200000">
            <a:off x="1092905" y="4523384"/>
            <a:ext cx="511168" cy="819039"/>
          </a:xfrm>
          <a:prstGeom prst="flowChartOffpageConnecto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0A6A843-A257-95F3-6C55-30136B9705A7}"/>
              </a:ext>
            </a:extLst>
          </p:cNvPr>
          <p:cNvSpPr txBox="1"/>
          <p:nvPr/>
        </p:nvSpPr>
        <p:spPr>
          <a:xfrm>
            <a:off x="1849228" y="5316776"/>
            <a:ext cx="479292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aseline="0">
                <a:latin typeface="Aptos"/>
              </a:rPr>
              <a:t>Interaction across different spatial and temporal scales</a:t>
            </a:r>
            <a:endParaRPr lang="it-IT"/>
          </a:p>
        </p:txBody>
      </p:sp>
      <p:sp>
        <p:nvSpPr>
          <p:cNvPr id="10" name="Connettore pagina esterna 9">
            <a:extLst>
              <a:ext uri="{FF2B5EF4-FFF2-40B4-BE49-F238E27FC236}">
                <a16:creationId xmlns:a16="http://schemas.microsoft.com/office/drawing/2014/main" id="{4E3C7589-4158-1E17-45DE-348C03505867}"/>
              </a:ext>
            </a:extLst>
          </p:cNvPr>
          <p:cNvSpPr/>
          <p:nvPr/>
        </p:nvSpPr>
        <p:spPr>
          <a:xfrm rot="16200000">
            <a:off x="1092904" y="5233191"/>
            <a:ext cx="511168" cy="819039"/>
          </a:xfrm>
          <a:prstGeom prst="flowChartOffpageConnecto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89825C5-21B1-FC07-6A3B-D48FB7F2EE60}"/>
              </a:ext>
            </a:extLst>
          </p:cNvPr>
          <p:cNvSpPr txBox="1"/>
          <p:nvPr/>
        </p:nvSpPr>
        <p:spPr>
          <a:xfrm>
            <a:off x="864346" y="4026132"/>
            <a:ext cx="214869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b="1" i="1"/>
              <a:t>Key points:</a:t>
            </a:r>
          </a:p>
        </p:txBody>
      </p:sp>
      <p:pic>
        <p:nvPicPr>
          <p:cNvPr id="12" name="Elemento grafico 11" descr="Lente di ingrandimento con riempimento a tinta unita">
            <a:extLst>
              <a:ext uri="{FF2B5EF4-FFF2-40B4-BE49-F238E27FC236}">
                <a16:creationId xmlns:a16="http://schemas.microsoft.com/office/drawing/2014/main" id="{3A19D9D3-B0ED-4F56-812A-60921C1380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4676" y="4676969"/>
            <a:ext cx="496430" cy="509576"/>
          </a:xfrm>
          <a:prstGeom prst="rect">
            <a:avLst/>
          </a:prstGeom>
        </p:spPr>
      </p:pic>
      <p:pic>
        <p:nvPicPr>
          <p:cNvPr id="13" name="Elemento grafico 12" descr="Cerchi con linee con riempimento a tinta unita">
            <a:extLst>
              <a:ext uri="{FF2B5EF4-FFF2-40B4-BE49-F238E27FC236}">
                <a16:creationId xmlns:a16="http://schemas.microsoft.com/office/drawing/2014/main" id="{F241BD15-C337-A574-A1E5-A98C2911D2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0513" y="5348157"/>
            <a:ext cx="583294" cy="583294"/>
          </a:xfrm>
          <a:prstGeom prst="rect">
            <a:avLst/>
          </a:prstGeom>
        </p:spPr>
      </p:pic>
      <p:sp>
        <p:nvSpPr>
          <p:cNvPr id="14" name="Ovale 13">
            <a:extLst>
              <a:ext uri="{FF2B5EF4-FFF2-40B4-BE49-F238E27FC236}">
                <a16:creationId xmlns:a16="http://schemas.microsoft.com/office/drawing/2014/main" id="{2BD3EDBD-BADB-D440-9893-D9C91CC8AB4A}"/>
              </a:ext>
            </a:extLst>
          </p:cNvPr>
          <p:cNvSpPr/>
          <p:nvPr/>
        </p:nvSpPr>
        <p:spPr>
          <a:xfrm>
            <a:off x="8528957" y="4792436"/>
            <a:ext cx="1251857" cy="11348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9105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and black logo&#10;&#10;Description automatically generated">
            <a:extLst>
              <a:ext uri="{FF2B5EF4-FFF2-40B4-BE49-F238E27FC236}">
                <a16:creationId xmlns:a16="http://schemas.microsoft.com/office/drawing/2014/main" id="{EA844732-A2C0-5322-83F6-744865578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3" y="1047"/>
            <a:ext cx="1508606" cy="6391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E1F02F-AA42-F2E7-D224-58DF01CFCA7D}"/>
              </a:ext>
            </a:extLst>
          </p:cNvPr>
          <p:cNvSpPr txBox="1"/>
          <p:nvPr/>
        </p:nvSpPr>
        <p:spPr>
          <a:xfrm>
            <a:off x="750710" y="637821"/>
            <a:ext cx="664915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sz="2800" b="1"/>
              <a:t>Stream-Hillslope connectivity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8C625D-C6C0-29E9-6CBD-109391FE4FD9}"/>
              </a:ext>
            </a:extLst>
          </p:cNvPr>
          <p:cNvSpPr txBox="1"/>
          <p:nvPr/>
        </p:nvSpPr>
        <p:spPr>
          <a:xfrm>
            <a:off x="1611648" y="218046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Overland flow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678C37-947D-B927-06EC-56CC68D96542}"/>
              </a:ext>
            </a:extLst>
          </p:cNvPr>
          <p:cNvSpPr txBox="1"/>
          <p:nvPr/>
        </p:nvSpPr>
        <p:spPr>
          <a:xfrm>
            <a:off x="1380716" y="466568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Subsurface flow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65CB5B90-032B-7F48-8A45-BD30A2FB0B12}"/>
              </a:ext>
            </a:extLst>
          </p:cNvPr>
          <p:cNvCxnSpPr/>
          <p:nvPr/>
        </p:nvCxnSpPr>
        <p:spPr>
          <a:xfrm flipV="1">
            <a:off x="3159989" y="1598023"/>
            <a:ext cx="609600" cy="778933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EBE40C3C-CD1F-75A3-D549-5FE757AD7054}"/>
              </a:ext>
            </a:extLst>
          </p:cNvPr>
          <p:cNvCxnSpPr>
            <a:cxnSpLocks/>
          </p:cNvCxnSpPr>
          <p:nvPr/>
        </p:nvCxnSpPr>
        <p:spPr>
          <a:xfrm>
            <a:off x="3154344" y="2376957"/>
            <a:ext cx="620890" cy="68862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DAB141F-B9D5-AFC8-3B85-DE89EB8F3B01}"/>
              </a:ext>
            </a:extLst>
          </p:cNvPr>
          <p:cNvCxnSpPr/>
          <p:nvPr/>
        </p:nvCxnSpPr>
        <p:spPr>
          <a:xfrm>
            <a:off x="6110817" y="954616"/>
            <a:ext cx="615243" cy="56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8F3C29E-6620-8402-289E-EB795C23AA25}"/>
              </a:ext>
            </a:extLst>
          </p:cNvPr>
          <p:cNvSpPr txBox="1"/>
          <p:nvPr/>
        </p:nvSpPr>
        <p:spPr>
          <a:xfrm>
            <a:off x="6730104" y="77328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Unidirectional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E5BCD7-23F8-9EB1-0307-821F67F8C952}"/>
              </a:ext>
            </a:extLst>
          </p:cNvPr>
          <p:cNvSpPr txBox="1"/>
          <p:nvPr/>
        </p:nvSpPr>
        <p:spPr>
          <a:xfrm>
            <a:off x="3767825" y="1452326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Mainly large events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CC0133-F59F-98E0-8E5F-9351826164E0}"/>
              </a:ext>
            </a:extLst>
          </p:cNvPr>
          <p:cNvSpPr txBox="1"/>
          <p:nvPr/>
        </p:nvSpPr>
        <p:spPr>
          <a:xfrm>
            <a:off x="3773469" y="2722325"/>
            <a:ext cx="3239911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ea typeface="+mn-lt"/>
                <a:cs typeface="+mn-lt"/>
              </a:rPr>
              <a:t>Considerably delivery of water, sediment, organic matter, and nutrients directly to stream channels.</a:t>
            </a:r>
            <a:endParaRPr lang="en-US"/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230D51D8-1572-C0D3-E171-1FF7F10D25D3}"/>
              </a:ext>
            </a:extLst>
          </p:cNvPr>
          <p:cNvCxnSpPr>
            <a:cxnSpLocks/>
          </p:cNvCxnSpPr>
          <p:nvPr/>
        </p:nvCxnSpPr>
        <p:spPr>
          <a:xfrm flipV="1">
            <a:off x="3188276" y="4087294"/>
            <a:ext cx="609600" cy="778933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3A7B5E92-329F-0A49-2828-8CDF871F4F09}"/>
              </a:ext>
            </a:extLst>
          </p:cNvPr>
          <p:cNvCxnSpPr>
            <a:cxnSpLocks/>
          </p:cNvCxnSpPr>
          <p:nvPr/>
        </p:nvCxnSpPr>
        <p:spPr>
          <a:xfrm>
            <a:off x="3182631" y="4866228"/>
            <a:ext cx="620890" cy="68862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9D060F7-B3ED-205F-3719-C749B65A6C62}"/>
              </a:ext>
            </a:extLst>
          </p:cNvPr>
          <p:cNvSpPr txBox="1"/>
          <p:nvPr/>
        </p:nvSpPr>
        <p:spPr>
          <a:xfrm>
            <a:off x="3796112" y="3826577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Substantial water and solute delivery, but little sediments</a:t>
            </a: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2D521D-5A6C-F1D2-E2E1-D4CC14E775C0}"/>
              </a:ext>
            </a:extLst>
          </p:cNvPr>
          <p:cNvSpPr txBox="1"/>
          <p:nvPr/>
        </p:nvSpPr>
        <p:spPr>
          <a:xfrm>
            <a:off x="3834450" y="5292345"/>
            <a:ext cx="316802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ea typeface="+mn-lt"/>
                <a:cs typeface="+mn-lt"/>
              </a:rPr>
              <a:t>Responsible for most of the DOC and NO3 in streams</a:t>
            </a:r>
            <a:endParaRPr lang="en-US"/>
          </a:p>
        </p:txBody>
      </p:sp>
      <p:pic>
        <p:nvPicPr>
          <p:cNvPr id="18" name="Picture 17" descr="A diagram of a long line&#10;&#10;Description automatically generated">
            <a:extLst>
              <a:ext uri="{FF2B5EF4-FFF2-40B4-BE49-F238E27FC236}">
                <a16:creationId xmlns:a16="http://schemas.microsoft.com/office/drawing/2014/main" id="{42E1B3AF-A71B-4673-2856-46B0C2A84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2958" y="1637680"/>
            <a:ext cx="2956988" cy="375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and black logo&#10;&#10;Description automatically generated">
            <a:extLst>
              <a:ext uri="{FF2B5EF4-FFF2-40B4-BE49-F238E27FC236}">
                <a16:creationId xmlns:a16="http://schemas.microsoft.com/office/drawing/2014/main" id="{EA844732-A2C0-5322-83F6-744865578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3" y="1047"/>
            <a:ext cx="1508606" cy="6391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E1F02F-AA42-F2E7-D224-58DF01CFCA7D}"/>
              </a:ext>
            </a:extLst>
          </p:cNvPr>
          <p:cNvSpPr txBox="1"/>
          <p:nvPr/>
        </p:nvSpPr>
        <p:spPr>
          <a:xfrm>
            <a:off x="763100" y="637821"/>
            <a:ext cx="983344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1. Stream-Hillslope connectivity: rainy/snowmelt events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7C946A-0333-9E0F-C31E-1135E6762FCD}"/>
              </a:ext>
            </a:extLst>
          </p:cNvPr>
          <p:cNvSpPr txBox="1"/>
          <p:nvPr/>
        </p:nvSpPr>
        <p:spPr>
          <a:xfrm>
            <a:off x="517566" y="5010812"/>
            <a:ext cx="248440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Streamflow mixture of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4264EFB0-DBC4-30ED-A0EE-4C71DE00BFDC}"/>
              </a:ext>
            </a:extLst>
          </p:cNvPr>
          <p:cNvCxnSpPr/>
          <p:nvPr/>
        </p:nvCxnSpPr>
        <p:spPr>
          <a:xfrm flipV="1">
            <a:off x="2893599" y="4696752"/>
            <a:ext cx="615795" cy="512544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98E009B4-3464-DA97-FFDB-AAFDA713A7DE}"/>
              </a:ext>
            </a:extLst>
          </p:cNvPr>
          <p:cNvCxnSpPr>
            <a:cxnSpLocks/>
          </p:cNvCxnSpPr>
          <p:nvPr/>
        </p:nvCxnSpPr>
        <p:spPr>
          <a:xfrm>
            <a:off x="2894149" y="5209297"/>
            <a:ext cx="614695" cy="515157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6ADF435-BB12-E677-2107-8C81D004B24D}"/>
              </a:ext>
            </a:extLst>
          </p:cNvPr>
          <p:cNvSpPr txBox="1"/>
          <p:nvPr/>
        </p:nvSpPr>
        <p:spPr>
          <a:xfrm>
            <a:off x="3507630" y="4544861"/>
            <a:ext cx="208651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Old water: </a:t>
            </a:r>
            <a:r>
              <a:rPr lang="en-US" sz="1400"/>
              <a:t>stored in GW or soil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88D885-C6C9-37EE-B545-C16DFAA0E026}"/>
              </a:ext>
            </a:extLst>
          </p:cNvPr>
          <p:cNvSpPr txBox="1"/>
          <p:nvPr/>
        </p:nvSpPr>
        <p:spPr>
          <a:xfrm>
            <a:off x="3507079" y="5574302"/>
            <a:ext cx="323991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ea typeface="+mn-lt"/>
                <a:cs typeface="+mn-lt"/>
              </a:rPr>
              <a:t>New water: </a:t>
            </a:r>
            <a:r>
              <a:rPr lang="en-US" sz="1400">
                <a:ea typeface="+mn-lt"/>
                <a:cs typeface="+mn-lt"/>
              </a:rPr>
              <a:t>precipitation</a:t>
            </a:r>
            <a:endParaRPr lang="en-US" sz="1400"/>
          </a:p>
        </p:txBody>
      </p:sp>
      <p:pic>
        <p:nvPicPr>
          <p:cNvPr id="16" name="Picture 15" descr="A diagram of a tree&#10;&#10;Description automatically generated">
            <a:extLst>
              <a:ext uri="{FF2B5EF4-FFF2-40B4-BE49-F238E27FC236}">
                <a16:creationId xmlns:a16="http://schemas.microsoft.com/office/drawing/2014/main" id="{40E79C7F-3E0A-5A33-8286-D7267F708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871" y="1570367"/>
            <a:ext cx="4346635" cy="2423304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9BC89389-0BCE-A36C-4003-A5B7626D7B94}"/>
              </a:ext>
            </a:extLst>
          </p:cNvPr>
          <p:cNvSpPr/>
          <p:nvPr/>
        </p:nvSpPr>
        <p:spPr>
          <a:xfrm>
            <a:off x="5513658" y="2583366"/>
            <a:ext cx="997415" cy="1982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ED169D-D94A-BC41-0194-2948A4993022}"/>
              </a:ext>
            </a:extLst>
          </p:cNvPr>
          <p:cNvSpPr txBox="1"/>
          <p:nvPr/>
        </p:nvSpPr>
        <p:spPr>
          <a:xfrm>
            <a:off x="6834409" y="2314616"/>
            <a:ext cx="4477834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Hydrological connectivity changes during precipitation. Source area expands, bringing water from areas rich in nutrients. PO4 and NO3 export dynamics.</a:t>
            </a:r>
            <a:endParaRPr lang="en-US" sz="1400" b="1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A87E24B6-F9B0-DD4B-883A-0783F48E1F45}"/>
              </a:ext>
            </a:extLst>
          </p:cNvPr>
          <p:cNvSpPr/>
          <p:nvPr/>
        </p:nvSpPr>
        <p:spPr>
          <a:xfrm>
            <a:off x="5513657" y="5110975"/>
            <a:ext cx="997415" cy="1982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BBB65C-8BB8-0C38-CD0C-F184CB7702C3}"/>
              </a:ext>
            </a:extLst>
          </p:cNvPr>
          <p:cNvSpPr txBox="1"/>
          <p:nvPr/>
        </p:nvSpPr>
        <p:spPr>
          <a:xfrm>
            <a:off x="6747676" y="4805054"/>
            <a:ext cx="4477834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/>
              <a:t>Larger contribution of old water to the stream</a:t>
            </a:r>
          </a:p>
          <a:p>
            <a:pPr marL="285750" indent="-285750">
              <a:buFont typeface="Arial"/>
              <a:buChar char="•"/>
            </a:pPr>
            <a:r>
              <a:rPr lang="en-US" sz="1400"/>
              <a:t>Strength and variability of this connection dictated by morphology and landscape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2205051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and black logo&#10;&#10;Description automatically generated">
            <a:extLst>
              <a:ext uri="{FF2B5EF4-FFF2-40B4-BE49-F238E27FC236}">
                <a16:creationId xmlns:a16="http://schemas.microsoft.com/office/drawing/2014/main" id="{EA844732-A2C0-5322-83F6-744865578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3" y="1047"/>
            <a:ext cx="1508606" cy="6391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E1F02F-AA42-F2E7-D224-58DF01CFCA7D}"/>
              </a:ext>
            </a:extLst>
          </p:cNvPr>
          <p:cNvSpPr txBox="1"/>
          <p:nvPr/>
        </p:nvSpPr>
        <p:spPr>
          <a:xfrm>
            <a:off x="750710" y="637821"/>
            <a:ext cx="1016798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1. Stream-Hillslope connectivity: human impact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F14832-D0B7-0F18-FC03-0A0DC266B366}"/>
              </a:ext>
            </a:extLst>
          </p:cNvPr>
          <p:cNvSpPr txBox="1"/>
          <p:nvPr/>
        </p:nvSpPr>
        <p:spPr>
          <a:xfrm>
            <a:off x="787968" y="1688908"/>
            <a:ext cx="613812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Need for different methods to assess smaller and larger watershed and rivers. </a:t>
            </a:r>
          </a:p>
          <a:p>
            <a:pPr algn="ctr"/>
            <a:r>
              <a:rPr lang="en-US"/>
              <a:t>Crucial to understand human impact on the hillslope connectivity.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4A3926-D16A-9A75-E20A-676D200A4226}"/>
              </a:ext>
            </a:extLst>
          </p:cNvPr>
          <p:cNvSpPr txBox="1"/>
          <p:nvPr/>
        </p:nvSpPr>
        <p:spPr>
          <a:xfrm>
            <a:off x="1093945" y="3641223"/>
            <a:ext cx="553240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Human landscape alteration led to increased lateral stream-hillslope connectivity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33ED435-4F42-87B0-D265-C91AE461E9F4}"/>
              </a:ext>
            </a:extLst>
          </p:cNvPr>
          <p:cNvSpPr/>
          <p:nvPr/>
        </p:nvSpPr>
        <p:spPr>
          <a:xfrm rot="5400000">
            <a:off x="3521923" y="3131635"/>
            <a:ext cx="669074" cy="1858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F6B367-B78B-4C22-6586-B1DE005E2913}"/>
              </a:ext>
            </a:extLst>
          </p:cNvPr>
          <p:cNvSpPr txBox="1"/>
          <p:nvPr/>
        </p:nvSpPr>
        <p:spPr>
          <a:xfrm>
            <a:off x="1093945" y="5400988"/>
            <a:ext cx="55324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Increased delivery of water and human pollution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27C15DD-8285-28BD-B8F0-09963571D3BC}"/>
              </a:ext>
            </a:extLst>
          </p:cNvPr>
          <p:cNvSpPr/>
          <p:nvPr/>
        </p:nvSpPr>
        <p:spPr>
          <a:xfrm rot="5400000">
            <a:off x="3521922" y="4711390"/>
            <a:ext cx="669074" cy="1858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diagram of different types of evaporation&#10;&#10;Description automatically generated">
            <a:extLst>
              <a:ext uri="{FF2B5EF4-FFF2-40B4-BE49-F238E27FC236}">
                <a16:creationId xmlns:a16="http://schemas.microsoft.com/office/drawing/2014/main" id="{7F43AECB-271E-41D0-A954-DB7A7860E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508" y="2000328"/>
            <a:ext cx="3666248" cy="32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17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and black logo&#10;&#10;Description automatically generated">
            <a:extLst>
              <a:ext uri="{FF2B5EF4-FFF2-40B4-BE49-F238E27FC236}">
                <a16:creationId xmlns:a16="http://schemas.microsoft.com/office/drawing/2014/main" id="{EA844732-A2C0-5322-83F6-744865578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3" y="1047"/>
            <a:ext cx="1508606" cy="6391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B9A912-EB90-A722-21C0-BA8712224013}"/>
              </a:ext>
            </a:extLst>
          </p:cNvPr>
          <p:cNvSpPr txBox="1"/>
          <p:nvPr/>
        </p:nvSpPr>
        <p:spPr>
          <a:xfrm>
            <a:off x="750710" y="637821"/>
            <a:ext cx="1016798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2. Stream-Groundwater connectivity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FF34D1-6F2C-6150-E7FF-7E6E40E610C0}"/>
              </a:ext>
            </a:extLst>
          </p:cNvPr>
          <p:cNvSpPr txBox="1"/>
          <p:nvPr/>
        </p:nvSpPr>
        <p:spPr>
          <a:xfrm>
            <a:off x="1283306" y="185831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ea typeface="+mn-lt"/>
                <a:cs typeface="+mn-lt"/>
              </a:rPr>
              <a:t>Hyporheic exchanges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34D970-8E89-80CF-A35A-DA3FD3110668}"/>
              </a:ext>
            </a:extLst>
          </p:cNvPr>
          <p:cNvSpPr txBox="1"/>
          <p:nvPr/>
        </p:nvSpPr>
        <p:spPr>
          <a:xfrm>
            <a:off x="1281594" y="527280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ea typeface="+mn-lt"/>
                <a:cs typeface="+mn-lt"/>
              </a:rPr>
              <a:t>Stream-GW Exchange</a:t>
            </a:r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C36ABB02-444B-57DD-7811-8081A06F6005}"/>
              </a:ext>
            </a:extLst>
          </p:cNvPr>
          <p:cNvSpPr/>
          <p:nvPr/>
        </p:nvSpPr>
        <p:spPr>
          <a:xfrm rot="3900000">
            <a:off x="6385035" y="4789361"/>
            <a:ext cx="960244" cy="1796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CB0F24-5D9A-F7FE-35F4-18F5D23517BB}"/>
              </a:ext>
            </a:extLst>
          </p:cNvPr>
          <p:cNvSpPr txBox="1"/>
          <p:nvPr/>
        </p:nvSpPr>
        <p:spPr>
          <a:xfrm>
            <a:off x="809945" y="2229054"/>
            <a:ext cx="447783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Smaller-scale exchanges (meters and minutes)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AC8D1F-25B4-F0B6-88EA-5D619412A93B}"/>
              </a:ext>
            </a:extLst>
          </p:cNvPr>
          <p:cNvSpPr txBox="1"/>
          <p:nvPr/>
        </p:nvSpPr>
        <p:spPr>
          <a:xfrm>
            <a:off x="413456" y="5645137"/>
            <a:ext cx="447783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Larger-scale exchanges (hundreds of meter and years)</a:t>
            </a:r>
          </a:p>
        </p:txBody>
      </p:sp>
      <p:pic>
        <p:nvPicPr>
          <p:cNvPr id="7" name="Picture 6" descr="Diagram of a river flow&#10;&#10;Description automatically generated">
            <a:extLst>
              <a:ext uri="{FF2B5EF4-FFF2-40B4-BE49-F238E27FC236}">
                <a16:creationId xmlns:a16="http://schemas.microsoft.com/office/drawing/2014/main" id="{DF9AA937-D17A-F706-53C4-09EF78836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746" y="2893122"/>
            <a:ext cx="2515141" cy="1963855"/>
          </a:xfrm>
          <a:prstGeom prst="rect">
            <a:avLst/>
          </a:prstGeom>
        </p:spPr>
      </p:pic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4F1BD2C6-1459-D9EB-24F0-3411A0C4E2B8}"/>
              </a:ext>
            </a:extLst>
          </p:cNvPr>
          <p:cNvCxnSpPr/>
          <p:nvPr/>
        </p:nvCxnSpPr>
        <p:spPr>
          <a:xfrm>
            <a:off x="3922752" y="2531945"/>
            <a:ext cx="617033" cy="1360448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6A6E2EAB-DAB7-0FB4-B615-1F6F2F68FF6C}"/>
              </a:ext>
            </a:extLst>
          </p:cNvPr>
          <p:cNvCxnSpPr>
            <a:cxnSpLocks/>
          </p:cNvCxnSpPr>
          <p:nvPr/>
        </p:nvCxnSpPr>
        <p:spPr>
          <a:xfrm flipV="1">
            <a:off x="3755483" y="3873810"/>
            <a:ext cx="790497" cy="1625598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422AAA5-74CD-A0B5-D3F2-5A8091D4071B}"/>
              </a:ext>
            </a:extLst>
          </p:cNvPr>
          <p:cNvSpPr txBox="1"/>
          <p:nvPr/>
        </p:nvSpPr>
        <p:spPr>
          <a:xfrm>
            <a:off x="5043744" y="340709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ea typeface="+mn-lt"/>
                <a:cs typeface="+mn-lt"/>
              </a:rPr>
              <a:t>Downwelling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8F6E90-3B89-11C7-0EE6-07F2E38A6BBF}"/>
              </a:ext>
            </a:extLst>
          </p:cNvPr>
          <p:cNvSpPr txBox="1"/>
          <p:nvPr/>
        </p:nvSpPr>
        <p:spPr>
          <a:xfrm>
            <a:off x="5043743" y="40328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ea typeface="+mn-lt"/>
                <a:cs typeface="+mn-lt"/>
              </a:rPr>
              <a:t>Upwelling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2B3A32-FDB9-60CB-AC09-10C4887A8BF4}"/>
              </a:ext>
            </a:extLst>
          </p:cNvPr>
          <p:cNvSpPr txBox="1"/>
          <p:nvPr/>
        </p:nvSpPr>
        <p:spPr>
          <a:xfrm>
            <a:off x="4644723" y="3724648"/>
            <a:ext cx="354237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Depending on pressure and head gradients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44A500-0C8B-9B1E-F529-AD1B7D3765E6}"/>
              </a:ext>
            </a:extLst>
          </p:cNvPr>
          <p:cNvSpPr txBox="1"/>
          <p:nvPr/>
        </p:nvSpPr>
        <p:spPr>
          <a:xfrm>
            <a:off x="6094381" y="5347770"/>
            <a:ext cx="354237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Nutrient-rich GW mixes with the oxygenated water, leading to anaerobic processes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303DAA-AE52-A406-6C07-11671A50E091}"/>
              </a:ext>
            </a:extLst>
          </p:cNvPr>
          <p:cNvSpPr txBox="1"/>
          <p:nvPr/>
        </p:nvSpPr>
        <p:spPr>
          <a:xfrm>
            <a:off x="6416527" y="1965233"/>
            <a:ext cx="354237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Oxygen-rich water, promotion of aerobic processes</a:t>
            </a:r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8F27C28-C8C0-77F8-FB90-03A3806EBC10}"/>
              </a:ext>
            </a:extLst>
          </p:cNvPr>
          <p:cNvSpPr/>
          <p:nvPr/>
        </p:nvSpPr>
        <p:spPr>
          <a:xfrm rot="18120000">
            <a:off x="6428400" y="2887459"/>
            <a:ext cx="960244" cy="1796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01849C-0225-EAEC-2DF1-70229BB5FB76}"/>
              </a:ext>
            </a:extLst>
          </p:cNvPr>
          <p:cNvSpPr txBox="1"/>
          <p:nvPr/>
        </p:nvSpPr>
        <p:spPr>
          <a:xfrm>
            <a:off x="778969" y="1157297"/>
            <a:ext cx="821349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Crucial for: nutrient and carbon cycle, aquifer recharge, ecosystem, streamflow dynamics</a:t>
            </a:r>
          </a:p>
        </p:txBody>
      </p:sp>
      <p:pic>
        <p:nvPicPr>
          <p:cNvPr id="2" name="Picture 1" descr="A diagram of a function&#10;&#10;Description automatically generated">
            <a:extLst>
              <a:ext uri="{FF2B5EF4-FFF2-40B4-BE49-F238E27FC236}">
                <a16:creationId xmlns:a16="http://schemas.microsoft.com/office/drawing/2014/main" id="{EF23ED31-207F-D9AF-4DC0-41B9B4510D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9951" y="3170551"/>
            <a:ext cx="3983464" cy="1223142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25EE667-39D5-3138-EE55-AB993473AECA}"/>
              </a:ext>
            </a:extLst>
          </p:cNvPr>
          <p:cNvCxnSpPr/>
          <p:nvPr/>
        </p:nvCxnSpPr>
        <p:spPr>
          <a:xfrm>
            <a:off x="6767500" y="917445"/>
            <a:ext cx="615243" cy="56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EF18AA9-DB66-795F-FC80-1422AC11D63A}"/>
              </a:ext>
            </a:extLst>
          </p:cNvPr>
          <p:cNvSpPr txBox="1"/>
          <p:nvPr/>
        </p:nvSpPr>
        <p:spPr>
          <a:xfrm>
            <a:off x="7386787" y="73611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Bidirectional</a:t>
            </a:r>
          </a:p>
        </p:txBody>
      </p:sp>
    </p:spTree>
    <p:extLst>
      <p:ext uri="{BB962C8B-B14F-4D97-AF65-F5344CB8AC3E}">
        <p14:creationId xmlns:p14="http://schemas.microsoft.com/office/powerpoint/2010/main" val="2528447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and black logo&#10;&#10;Description automatically generated">
            <a:extLst>
              <a:ext uri="{FF2B5EF4-FFF2-40B4-BE49-F238E27FC236}">
                <a16:creationId xmlns:a16="http://schemas.microsoft.com/office/drawing/2014/main" id="{EA844732-A2C0-5322-83F6-744865578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3" y="1047"/>
            <a:ext cx="1508606" cy="6391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768C29-7485-7CF1-C9B8-A497F3F02EFB}"/>
              </a:ext>
            </a:extLst>
          </p:cNvPr>
          <p:cNvSpPr txBox="1"/>
          <p:nvPr/>
        </p:nvSpPr>
        <p:spPr>
          <a:xfrm>
            <a:off x="750710" y="637821"/>
            <a:ext cx="1016798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2. Stream-Groundwater connectivity: assessment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B0B53E-D0F0-BE96-7DA2-1386D5F2B8AF}"/>
              </a:ext>
            </a:extLst>
          </p:cNvPr>
          <p:cNvSpPr txBox="1"/>
          <p:nvPr/>
        </p:nvSpPr>
        <p:spPr>
          <a:xfrm>
            <a:off x="1587945" y="205036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err="1">
                <a:ea typeface="+mn-lt"/>
                <a:cs typeface="+mn-lt"/>
              </a:rPr>
              <a:t>Dahmkohler</a:t>
            </a:r>
            <a:r>
              <a:rPr lang="en-US" b="1">
                <a:ea typeface="+mn-lt"/>
                <a:cs typeface="+mn-lt"/>
              </a:rPr>
              <a:t> number</a:t>
            </a:r>
            <a:endParaRPr lang="en-US" b="1"/>
          </a:p>
        </p:txBody>
      </p:sp>
      <p:pic>
        <p:nvPicPr>
          <p:cNvPr id="5" name="Picture 4" descr="A black and white math equation&#10;&#10;Description automatically generated">
            <a:extLst>
              <a:ext uri="{FF2B5EF4-FFF2-40B4-BE49-F238E27FC236}">
                <a16:creationId xmlns:a16="http://schemas.microsoft.com/office/drawing/2014/main" id="{B6605F57-15F8-CA11-634F-B8B8694C8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639" y="3054339"/>
            <a:ext cx="1443041" cy="645879"/>
          </a:xfrm>
          <a:prstGeom prst="rect">
            <a:avLst/>
          </a:prstGeom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BC77F50F-F64A-8DC4-C5FA-546128ECCDD7}"/>
              </a:ext>
            </a:extLst>
          </p:cNvPr>
          <p:cNvCxnSpPr/>
          <p:nvPr/>
        </p:nvCxnSpPr>
        <p:spPr>
          <a:xfrm flipV="1">
            <a:off x="2826215" y="2721515"/>
            <a:ext cx="815277" cy="349406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6AD340ED-6E3D-2494-4E85-F8861572A08C}"/>
              </a:ext>
            </a:extLst>
          </p:cNvPr>
          <p:cNvCxnSpPr>
            <a:cxnSpLocks/>
          </p:cNvCxnSpPr>
          <p:nvPr/>
        </p:nvCxnSpPr>
        <p:spPr>
          <a:xfrm>
            <a:off x="2826214" y="3715213"/>
            <a:ext cx="716156" cy="319666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A7C7BD8-31C0-FF33-E4F6-1088B452B7B5}"/>
              </a:ext>
            </a:extLst>
          </p:cNvPr>
          <p:cNvSpPr txBox="1"/>
          <p:nvPr/>
        </p:nvSpPr>
        <p:spPr>
          <a:xfrm>
            <a:off x="3641112" y="2566159"/>
            <a:ext cx="172100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Reaction rate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4E65AC-0F62-7643-42AA-6FEA6828EDC6}"/>
              </a:ext>
            </a:extLst>
          </p:cNvPr>
          <p:cNvSpPr txBox="1"/>
          <p:nvPr/>
        </p:nvSpPr>
        <p:spPr>
          <a:xfrm>
            <a:off x="3641111" y="3873329"/>
            <a:ext cx="1931639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Mass-transfer rate between the channel and the transient zone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DD933C-9C9E-19C2-810E-D033C29C3045}"/>
              </a:ext>
            </a:extLst>
          </p:cNvPr>
          <p:cNvSpPr txBox="1"/>
          <p:nvPr/>
        </p:nvSpPr>
        <p:spPr>
          <a:xfrm>
            <a:off x="6660946" y="2946518"/>
            <a:ext cx="447783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b="1"/>
              <a:t>Low </a:t>
            </a:r>
            <a:r>
              <a:rPr lang="en-US" sz="1600" b="1">
                <a:ea typeface="+mn-lt"/>
                <a:cs typeface="+mn-lt"/>
              </a:rPr>
              <a:t>Da </a:t>
            </a:r>
            <a:r>
              <a:rPr lang="en-US" sz="1600">
                <a:ea typeface="+mn-lt"/>
                <a:cs typeface="+mn-lt"/>
              </a:rPr>
              <a:t>means </a:t>
            </a:r>
            <a:r>
              <a:rPr lang="en-US" sz="1600" u="sng">
                <a:ea typeface="+mn-lt"/>
                <a:cs typeface="+mn-lt"/>
              </a:rPr>
              <a:t>poor connectivity.</a:t>
            </a:r>
            <a:r>
              <a:rPr lang="en-US" sz="1600">
                <a:ea typeface="+mn-lt"/>
                <a:cs typeface="+mn-lt"/>
              </a:rPr>
              <a:t> Nutrients are consumed too quickly, supply-limited.</a:t>
            </a:r>
          </a:p>
          <a:p>
            <a:pPr marL="285750" indent="-285750">
              <a:buFont typeface="Arial"/>
              <a:buChar char="•"/>
            </a:pPr>
            <a:r>
              <a:rPr lang="en-US" sz="1600" b="1"/>
              <a:t>High Da </a:t>
            </a:r>
            <a:r>
              <a:rPr lang="en-US" sz="1600"/>
              <a:t>means </a:t>
            </a:r>
            <a:r>
              <a:rPr lang="en-US" sz="1600" u="sng"/>
              <a:t>high connectivity</a:t>
            </a:r>
            <a:r>
              <a:rPr lang="en-US" sz="1600"/>
              <a:t>. Nutrients are </a:t>
            </a:r>
            <a:r>
              <a:rPr lang="en-US" sz="1600" err="1"/>
              <a:t>transportend</a:t>
            </a:r>
            <a:r>
              <a:rPr lang="en-US" sz="1600"/>
              <a:t> too quickly, reaction-limited.</a:t>
            </a:r>
          </a:p>
        </p:txBody>
      </p:sp>
    </p:spTree>
    <p:extLst>
      <p:ext uri="{BB962C8B-B14F-4D97-AF65-F5344CB8AC3E}">
        <p14:creationId xmlns:p14="http://schemas.microsoft.com/office/powerpoint/2010/main" val="2118739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and black logo&#10;&#10;Description automatically generated">
            <a:extLst>
              <a:ext uri="{FF2B5EF4-FFF2-40B4-BE49-F238E27FC236}">
                <a16:creationId xmlns:a16="http://schemas.microsoft.com/office/drawing/2014/main" id="{EA844732-A2C0-5322-83F6-744865578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3" y="1047"/>
            <a:ext cx="1508606" cy="6391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768C29-7485-7CF1-C9B8-A497F3F02EFB}"/>
              </a:ext>
            </a:extLst>
          </p:cNvPr>
          <p:cNvSpPr txBox="1"/>
          <p:nvPr/>
        </p:nvSpPr>
        <p:spPr>
          <a:xfrm>
            <a:off x="750710" y="637821"/>
            <a:ext cx="1016798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3. River-floodplain connectivity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BD6AD6C9-745E-044F-0E33-EFB586BC231F}"/>
              </a:ext>
            </a:extLst>
          </p:cNvPr>
          <p:cNvSpPr txBox="1"/>
          <p:nvPr/>
        </p:nvSpPr>
        <p:spPr>
          <a:xfrm>
            <a:off x="204819" y="207823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Overland flow</a:t>
            </a:r>
          </a:p>
        </p:txBody>
      </p:sp>
      <p:cxnSp>
        <p:nvCxnSpPr>
          <p:cNvPr id="13" name="Connector: Elbow 7">
            <a:extLst>
              <a:ext uri="{FF2B5EF4-FFF2-40B4-BE49-F238E27FC236}">
                <a16:creationId xmlns:a16="http://schemas.microsoft.com/office/drawing/2014/main" id="{94F3EEA9-FA00-4F15-8E95-44C9DEA2C629}"/>
              </a:ext>
            </a:extLst>
          </p:cNvPr>
          <p:cNvCxnSpPr/>
          <p:nvPr/>
        </p:nvCxnSpPr>
        <p:spPr>
          <a:xfrm flipV="1">
            <a:off x="1753160" y="1495794"/>
            <a:ext cx="609600" cy="778933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8">
            <a:extLst>
              <a:ext uri="{FF2B5EF4-FFF2-40B4-BE49-F238E27FC236}">
                <a16:creationId xmlns:a16="http://schemas.microsoft.com/office/drawing/2014/main" id="{B90B22C5-BC2C-D126-D12A-A296DD5FC6B7}"/>
              </a:ext>
            </a:extLst>
          </p:cNvPr>
          <p:cNvCxnSpPr>
            <a:cxnSpLocks/>
          </p:cNvCxnSpPr>
          <p:nvPr/>
        </p:nvCxnSpPr>
        <p:spPr>
          <a:xfrm>
            <a:off x="1747515" y="2274728"/>
            <a:ext cx="620890" cy="68862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1">
            <a:extLst>
              <a:ext uri="{FF2B5EF4-FFF2-40B4-BE49-F238E27FC236}">
                <a16:creationId xmlns:a16="http://schemas.microsoft.com/office/drawing/2014/main" id="{845C51AE-D7DD-7059-DE7F-D9D00008A2C2}"/>
              </a:ext>
            </a:extLst>
          </p:cNvPr>
          <p:cNvSpPr txBox="1"/>
          <p:nvPr/>
        </p:nvSpPr>
        <p:spPr>
          <a:xfrm>
            <a:off x="2360996" y="1350097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overbank flow</a:t>
            </a: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D25AF3EC-39C3-811A-E81E-70FA58F8FEC7}"/>
              </a:ext>
            </a:extLst>
          </p:cNvPr>
          <p:cNvSpPr txBox="1"/>
          <p:nvPr/>
        </p:nvSpPr>
        <p:spPr>
          <a:xfrm>
            <a:off x="2355434" y="2821802"/>
            <a:ext cx="323991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ea typeface="+mn-lt"/>
                <a:cs typeface="+mn-lt"/>
              </a:rPr>
              <a:t>Subsurface pathways</a:t>
            </a:r>
            <a:endParaRPr lang="en-US" sz="1400"/>
          </a:p>
        </p:txBody>
      </p:sp>
      <p:cxnSp>
        <p:nvCxnSpPr>
          <p:cNvPr id="22" name="Connector: Curved 8">
            <a:extLst>
              <a:ext uri="{FF2B5EF4-FFF2-40B4-BE49-F238E27FC236}">
                <a16:creationId xmlns:a16="http://schemas.microsoft.com/office/drawing/2014/main" id="{ED9FA178-BADE-D999-7F58-B30FD3E01667}"/>
              </a:ext>
            </a:extLst>
          </p:cNvPr>
          <p:cNvCxnSpPr/>
          <p:nvPr/>
        </p:nvCxnSpPr>
        <p:spPr>
          <a:xfrm>
            <a:off x="4196805" y="1163451"/>
            <a:ext cx="437739" cy="990654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10">
            <a:extLst>
              <a:ext uri="{FF2B5EF4-FFF2-40B4-BE49-F238E27FC236}">
                <a16:creationId xmlns:a16="http://schemas.microsoft.com/office/drawing/2014/main" id="{13D1B3E2-4C0D-8B65-82DF-779DBEA2444A}"/>
              </a:ext>
            </a:extLst>
          </p:cNvPr>
          <p:cNvCxnSpPr>
            <a:cxnSpLocks/>
          </p:cNvCxnSpPr>
          <p:nvPr/>
        </p:nvCxnSpPr>
        <p:spPr>
          <a:xfrm flipV="1">
            <a:off x="4197624" y="2146728"/>
            <a:ext cx="431910" cy="1154951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10">
            <a:extLst>
              <a:ext uri="{FF2B5EF4-FFF2-40B4-BE49-F238E27FC236}">
                <a16:creationId xmlns:a16="http://schemas.microsoft.com/office/drawing/2014/main" id="{1F8B0AB9-918D-07C9-3281-6AC3E5B47166}"/>
              </a:ext>
            </a:extLst>
          </p:cNvPr>
          <p:cNvSpPr txBox="1"/>
          <p:nvPr/>
        </p:nvSpPr>
        <p:spPr>
          <a:xfrm>
            <a:off x="4699578" y="1903637"/>
            <a:ext cx="205718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Reverse connection flow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5898B5F3-820A-44FC-B7A4-4EDD60D0B5AC}"/>
              </a:ext>
            </a:extLst>
          </p:cNvPr>
          <p:cNvSpPr/>
          <p:nvPr/>
        </p:nvSpPr>
        <p:spPr>
          <a:xfrm>
            <a:off x="8013876" y="4643039"/>
            <a:ext cx="2396807" cy="82320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3B4916D-2D40-D8DD-1B67-B1F0A726005F}"/>
              </a:ext>
            </a:extLst>
          </p:cNvPr>
          <p:cNvSpPr txBox="1"/>
          <p:nvPr/>
        </p:nvSpPr>
        <p:spPr>
          <a:xfrm>
            <a:off x="7682754" y="2068607"/>
            <a:ext cx="3079376" cy="34611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</a:rPr>
              <a:t>water, sediment, organic material, and nutrients</a:t>
            </a:r>
            <a:r>
              <a:rPr lang="en-US"/>
              <a:t> flows  between river, floodplains, and riparian wetlands</a:t>
            </a:r>
          </a:p>
          <a:p>
            <a:pPr algn="ctr"/>
            <a:endParaRPr lang="en-US"/>
          </a:p>
          <a:p>
            <a:pPr algn="ctr"/>
            <a:r>
              <a:rPr lang="en-US"/>
              <a:t>Dynamic network of dead arms (semi-lotic) and ponds (lentic)</a:t>
            </a:r>
          </a:p>
          <a:p>
            <a:pPr algn="ctr"/>
            <a:endParaRPr lang="en-US"/>
          </a:p>
          <a:p>
            <a:pPr algn="ctr"/>
            <a:r>
              <a:rPr lang="en-US" b="1">
                <a:solidFill>
                  <a:schemeClr val="bg2"/>
                </a:solidFill>
              </a:rPr>
              <a:t>Fertilization of the floodplain</a:t>
            </a:r>
          </a:p>
        </p:txBody>
      </p:sp>
      <p:pic>
        <p:nvPicPr>
          <p:cNvPr id="2" name="Image 1" descr="Une image contenant carte&#10;&#10;Description générée automatiquement">
            <a:extLst>
              <a:ext uri="{FF2B5EF4-FFF2-40B4-BE49-F238E27FC236}">
                <a16:creationId xmlns:a16="http://schemas.microsoft.com/office/drawing/2014/main" id="{AA47DBF0-946C-0EAE-0CF4-0DAF20FD3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47" y="3804395"/>
            <a:ext cx="6096000" cy="285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57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and black logo&#10;&#10;Description automatically generated">
            <a:extLst>
              <a:ext uri="{FF2B5EF4-FFF2-40B4-BE49-F238E27FC236}">
                <a16:creationId xmlns:a16="http://schemas.microsoft.com/office/drawing/2014/main" id="{EA844732-A2C0-5322-83F6-744865578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3" y="1047"/>
            <a:ext cx="1508606" cy="6391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768C29-7485-7CF1-C9B8-A497F3F02EFB}"/>
              </a:ext>
            </a:extLst>
          </p:cNvPr>
          <p:cNvSpPr txBox="1"/>
          <p:nvPr/>
        </p:nvSpPr>
        <p:spPr>
          <a:xfrm>
            <a:off x="750710" y="637821"/>
            <a:ext cx="1016798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4. Longitudinal connectivity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73C1364-CB85-5F1F-3510-0378CDAFE729}"/>
              </a:ext>
            </a:extLst>
          </p:cNvPr>
          <p:cNvSpPr txBox="1"/>
          <p:nvPr/>
        </p:nvSpPr>
        <p:spPr>
          <a:xfrm>
            <a:off x="752610" y="1711112"/>
            <a:ext cx="1016919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 b="1">
                <a:solidFill>
                  <a:schemeClr val="accent3"/>
                </a:solidFill>
                <a:latin typeface="Aptos"/>
                <a:cs typeface="Aharoni"/>
              </a:rPr>
              <a:t>Advection + transient </a:t>
            </a:r>
            <a:r>
              <a:rPr lang="fr-FR" sz="2400" b="1" err="1">
                <a:solidFill>
                  <a:schemeClr val="accent3"/>
                </a:solidFill>
                <a:latin typeface="Aptos"/>
                <a:cs typeface="Aharoni"/>
              </a:rPr>
              <a:t>storage</a:t>
            </a:r>
            <a:r>
              <a:rPr lang="fr-FR" sz="2400" b="1">
                <a:solidFill>
                  <a:schemeClr val="accent3"/>
                </a:solidFill>
                <a:latin typeface="Aptos"/>
                <a:cs typeface="Aharoni"/>
              </a:rPr>
              <a:t> +  long-lasting </a:t>
            </a:r>
            <a:r>
              <a:rPr lang="fr-FR" sz="2400" b="1" err="1">
                <a:solidFill>
                  <a:schemeClr val="accent3"/>
                </a:solidFill>
                <a:latin typeface="Aptos"/>
                <a:cs typeface="Aharoni"/>
              </a:rPr>
              <a:t>retention</a:t>
            </a:r>
            <a:endParaRPr lang="fr-FR" sz="2400" b="1">
              <a:solidFill>
                <a:schemeClr val="accent3"/>
              </a:solidFill>
              <a:latin typeface="Aptos"/>
              <a:cs typeface="Aharoni"/>
            </a:endParaRPr>
          </a:p>
        </p:txBody>
      </p:sp>
      <p:pic>
        <p:nvPicPr>
          <p:cNvPr id="3" name="Image 2" descr="Une image contenant texte, capture d’écran, ligne, diagramme&#10;&#10;Description générée automatiquement">
            <a:extLst>
              <a:ext uri="{FF2B5EF4-FFF2-40B4-BE49-F238E27FC236}">
                <a16:creationId xmlns:a16="http://schemas.microsoft.com/office/drawing/2014/main" id="{58303520-E5E2-8672-DC16-D7D4A5613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5503" y="2500592"/>
            <a:ext cx="6160994" cy="341443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12425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15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Thème Office</vt:lpstr>
      <vt:lpstr>"Hydrologic connectivity as a framework for understanding biogeochemical flux through watersheds and along fluvial networks"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3</cp:revision>
  <dcterms:created xsi:type="dcterms:W3CDTF">2024-10-02T12:14:41Z</dcterms:created>
  <dcterms:modified xsi:type="dcterms:W3CDTF">2024-10-09T08:58:33Z</dcterms:modified>
</cp:coreProperties>
</file>